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6" r:id="rId10"/>
    <p:sldId id="265" r:id="rId11"/>
    <p:sldId id="267" r:id="rId12"/>
    <p:sldId id="268" r:id="rId13"/>
    <p:sldId id="269" r:id="rId14"/>
    <p:sldId id="270" r:id="rId15"/>
    <p:sldId id="272" r:id="rId16"/>
    <p:sldId id="271" r:id="rId17"/>
    <p:sldId id="273" r:id="rId18"/>
    <p:sldId id="274" r:id="rId19"/>
    <p:sldId id="275" r:id="rId20"/>
    <p:sldId id="276" r:id="rId21"/>
    <p:sldId id="283" r:id="rId22"/>
    <p:sldId id="277" r:id="rId23"/>
    <p:sldId id="284" r:id="rId24"/>
    <p:sldId id="282" r:id="rId25"/>
    <p:sldId id="278" r:id="rId26"/>
    <p:sldId id="279" r:id="rId27"/>
    <p:sldId id="285" r:id="rId28"/>
    <p:sldId id="280" r:id="rId29"/>
    <p:sldId id="281"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53DA45C-8F25-43FD-AB94-246D40266B74}" type="datetimeFigureOut">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182156-C692-4BD8-9157-DDF6C4ECEC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D9BEB4-0178-42A3-879F-D773270F636A}" type="datetimeFigureOut">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462627-2C45-4015-AE37-4B6FFFEA75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EB967E-25D3-4E1D-9F3D-60E8284D2C30}" type="datetimeFigureOut">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040FA2-090E-4609-97ED-39B8F72ECF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16B7C4-1BEF-4495-A1FF-660CB0736064}" type="datetimeFigureOut">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EEEA1D-C109-436C-8290-6C1C8F443A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3E8DC4-8E55-488D-9F01-F0DFA531BB25}" type="datetimeFigureOut">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A3ACB6-F19B-415B-B054-564F5177E3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7BA0BD-80AC-4298-9DB4-B9F1CA259AE1}" type="datetimeFigureOut">
              <a:rPr lang="en-US"/>
              <a:pPr>
                <a:defRPr/>
              </a:pPr>
              <a:t>10/3/2013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E7AD9E-0FA3-4BA2-B18A-4C34F4039C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AE81CA-98A7-4AB1-A277-36F78CEB0ACB}" type="datetimeFigureOut">
              <a:rPr lang="en-US"/>
              <a:pPr>
                <a:defRPr/>
              </a:pPr>
              <a:t>10/3/2013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195160-E34F-427B-92B7-CBDFEBEB6C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F49FD87-62A7-478C-8CD2-0A5AF02A25D3}" type="datetimeFigureOut">
              <a:rPr lang="en-US"/>
              <a:pPr>
                <a:defRPr/>
              </a:pPr>
              <a:t>10/3/2013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530D261-58BE-45C6-895D-D099000036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F3472-B316-4F06-8A64-AF0C9E4239A5}" type="datetimeFigureOut">
              <a:rPr lang="en-US"/>
              <a:pPr>
                <a:defRPr/>
              </a:pPr>
              <a:t>10/3/2013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53819A-4137-4599-8EF4-F3A2442E828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6F29F4-A8C1-4CAC-AC40-1FC46C3ACAD9}" type="datetimeFigureOut">
              <a:rPr lang="en-US"/>
              <a:pPr>
                <a:defRPr/>
              </a:pPr>
              <a:t>10/3/2013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D512BA-3433-403E-870C-40174DFDF6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E3ABFD-8967-405D-93D7-8E780064D077}" type="datetimeFigureOut">
              <a:rPr lang="en-US"/>
              <a:pPr>
                <a:defRPr/>
              </a:pPr>
              <a:t>10/3/2013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10F557-D5F2-4000-886E-49F0CA7352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3259A43-066F-4432-80B9-3FF802065BED}" type="datetimeFigureOut">
              <a:rPr lang="en-US"/>
              <a:pPr>
                <a:defRPr/>
              </a:pPr>
              <a:t>10/3/2013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F5B1F7E-53DA-4515-9C8B-ED07E74E383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www.youtube.com/watch?v=w01pVI0q1HI" TargetMode="External"/><Relationship Id="rId13" Type="http://schemas.openxmlformats.org/officeDocument/2006/relationships/image" Target="../media/image40.png"/><Relationship Id="rId3" Type="http://schemas.openxmlformats.org/officeDocument/2006/relationships/hyperlink" Target="http://www.youtube.com/watch?v=qaBIKnczsiY" TargetMode="External"/><Relationship Id="rId7" Type="http://schemas.openxmlformats.org/officeDocument/2006/relationships/image" Target="../media/image37.png"/><Relationship Id="rId12" Type="http://schemas.openxmlformats.org/officeDocument/2006/relationships/hyperlink" Target="http://www.youtube.com/watch?v=aMGZumFooYA" TargetMode="Externa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hyperlink" Target="http://www.youtube.com/watch?v=Ugo15urRgPk" TargetMode="External"/><Relationship Id="rId11" Type="http://schemas.openxmlformats.org/officeDocument/2006/relationships/image" Target="../media/image39.png"/><Relationship Id="rId5" Type="http://schemas.openxmlformats.org/officeDocument/2006/relationships/image" Target="../media/image36.png"/><Relationship Id="rId15" Type="http://schemas.openxmlformats.org/officeDocument/2006/relationships/image" Target="../media/image41.png"/><Relationship Id="rId10" Type="http://schemas.openxmlformats.org/officeDocument/2006/relationships/hyperlink" Target="http://www.youtube.com/watch?v=kSwlEHq3uZQ" TargetMode="External"/><Relationship Id="rId4" Type="http://schemas.openxmlformats.org/officeDocument/2006/relationships/hyperlink" Target="http://www.youtube.com/watch?v=7AK4fBMNNbg" TargetMode="External"/><Relationship Id="rId9" Type="http://schemas.openxmlformats.org/officeDocument/2006/relationships/image" Target="../media/image38.png"/><Relationship Id="rId14" Type="http://schemas.openxmlformats.org/officeDocument/2006/relationships/hyperlink" Target="http://www.youtube.com/watch?v=wSTem_NLiko"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b="1" smtClean="0"/>
              <a:t>Deafhood </a:t>
            </a:r>
            <a:r>
              <a:rPr lang="en-US" smtClean="0"/>
              <a:t>to</a:t>
            </a:r>
            <a:r>
              <a:rPr lang="en-US" b="1" smtClean="0"/>
              <a:t> Artivism</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z="2800" b="1" dirty="0" smtClean="0"/>
          </a:p>
          <a:p>
            <a:pPr eaLnBrk="1" fontAlgn="auto" hangingPunct="1">
              <a:spcAft>
                <a:spcPts val="0"/>
              </a:spcAft>
              <a:buFont typeface="Arial" pitchFamily="34" charset="0"/>
              <a:buNone/>
              <a:defRPr/>
            </a:pPr>
            <a:r>
              <a:rPr lang="en-US" sz="2800" b="1" dirty="0" smtClean="0"/>
              <a:t>Nancy Rourke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11738_4676076746523_357804216_n.jpg"/>
          <p:cNvPicPr>
            <a:picLocks noChangeAspect="1"/>
          </p:cNvPicPr>
          <p:nvPr/>
        </p:nvPicPr>
        <p:blipFill>
          <a:blip r:embed="rId2" cstate="print"/>
          <a:srcRect/>
          <a:stretch>
            <a:fillRect/>
          </a:stretch>
        </p:blipFill>
        <p:spPr bwMode="auto">
          <a:xfrm>
            <a:off x="4867275" y="1752600"/>
            <a:ext cx="4276725" cy="2590800"/>
          </a:xfrm>
          <a:prstGeom prst="rect">
            <a:avLst/>
          </a:prstGeom>
          <a:noFill/>
          <a:ln w="9525">
            <a:noFill/>
            <a:miter lim="800000"/>
            <a:headEnd/>
            <a:tailEnd/>
          </a:ln>
        </p:spPr>
      </p:pic>
      <p:pic>
        <p:nvPicPr>
          <p:cNvPr id="11267" name="Picture 9" descr="21321_10100471987659985_2110097186_n.jpg"/>
          <p:cNvPicPr>
            <a:picLocks noChangeAspect="1"/>
          </p:cNvPicPr>
          <p:nvPr/>
        </p:nvPicPr>
        <p:blipFill>
          <a:blip r:embed="rId3" cstate="print"/>
          <a:srcRect t="28889" b="12929"/>
          <a:stretch>
            <a:fillRect/>
          </a:stretch>
        </p:blipFill>
        <p:spPr bwMode="auto">
          <a:xfrm>
            <a:off x="4953000" y="762000"/>
            <a:ext cx="4191000" cy="1371600"/>
          </a:xfrm>
          <a:prstGeom prst="rect">
            <a:avLst/>
          </a:prstGeom>
          <a:noFill/>
          <a:ln w="9525">
            <a:noFill/>
            <a:miter lim="800000"/>
            <a:headEnd/>
            <a:tailEnd/>
          </a:ln>
        </p:spPr>
      </p:pic>
      <p:pic>
        <p:nvPicPr>
          <p:cNvPr id="11268" name="Picture 3" descr="603815_10151393081106811_1584687948_n.jpg"/>
          <p:cNvPicPr>
            <a:picLocks noChangeAspect="1"/>
          </p:cNvPicPr>
          <p:nvPr/>
        </p:nvPicPr>
        <p:blipFill>
          <a:blip r:embed="rId4" cstate="print"/>
          <a:srcRect t="14754"/>
          <a:stretch>
            <a:fillRect/>
          </a:stretch>
        </p:blipFill>
        <p:spPr bwMode="auto">
          <a:xfrm>
            <a:off x="4495800" y="4216400"/>
            <a:ext cx="4648200" cy="2641600"/>
          </a:xfrm>
          <a:prstGeom prst="rect">
            <a:avLst/>
          </a:prstGeom>
          <a:noFill/>
          <a:ln w="9525">
            <a:noFill/>
            <a:miter lim="800000"/>
            <a:headEnd/>
            <a:tailEnd/>
          </a:ln>
        </p:spPr>
      </p:pic>
      <p:pic>
        <p:nvPicPr>
          <p:cNvPr id="11269" name="Picture 5" descr="599696_10100239993548045_1381506790_n.jpg"/>
          <p:cNvPicPr>
            <a:picLocks noChangeAspect="1"/>
          </p:cNvPicPr>
          <p:nvPr/>
        </p:nvPicPr>
        <p:blipFill>
          <a:blip r:embed="rId5" cstate="print"/>
          <a:srcRect r="4482"/>
          <a:stretch>
            <a:fillRect/>
          </a:stretch>
        </p:blipFill>
        <p:spPr bwMode="auto">
          <a:xfrm>
            <a:off x="1600200" y="4267200"/>
            <a:ext cx="3352800" cy="2590800"/>
          </a:xfrm>
          <a:prstGeom prst="rect">
            <a:avLst/>
          </a:prstGeom>
          <a:noFill/>
          <a:ln w="9525">
            <a:noFill/>
            <a:miter lim="800000"/>
            <a:headEnd/>
            <a:tailEnd/>
          </a:ln>
        </p:spPr>
      </p:pic>
      <p:pic>
        <p:nvPicPr>
          <p:cNvPr id="11270" name="Picture 4" descr="284897_1895628156558_1378842_n.jpg"/>
          <p:cNvPicPr>
            <a:picLocks noChangeAspect="1"/>
          </p:cNvPicPr>
          <p:nvPr/>
        </p:nvPicPr>
        <p:blipFill>
          <a:blip r:embed="rId6" cstate="print">
            <a:lum bright="18000" contrast="22000"/>
          </a:blip>
          <a:srcRect/>
          <a:stretch>
            <a:fillRect/>
          </a:stretch>
        </p:blipFill>
        <p:spPr bwMode="auto">
          <a:xfrm>
            <a:off x="0" y="4495800"/>
            <a:ext cx="1771650" cy="2362200"/>
          </a:xfrm>
          <a:prstGeom prst="rect">
            <a:avLst/>
          </a:prstGeom>
          <a:noFill/>
          <a:ln w="9525">
            <a:noFill/>
            <a:miter lim="800000"/>
            <a:headEnd/>
            <a:tailEnd/>
          </a:ln>
        </p:spPr>
      </p:pic>
      <p:pic>
        <p:nvPicPr>
          <p:cNvPr id="11271" name="Picture 2" descr="427398_3209829041110_1738663447_n.jpg"/>
          <p:cNvPicPr>
            <a:picLocks noChangeAspect="1"/>
          </p:cNvPicPr>
          <p:nvPr/>
        </p:nvPicPr>
        <p:blipFill>
          <a:blip r:embed="rId7" cstate="print">
            <a:lum bright="12000" contrast="22000"/>
          </a:blip>
          <a:srcRect/>
          <a:stretch>
            <a:fillRect/>
          </a:stretch>
        </p:blipFill>
        <p:spPr bwMode="auto">
          <a:xfrm>
            <a:off x="0" y="762000"/>
            <a:ext cx="4953000" cy="3733800"/>
          </a:xfrm>
          <a:prstGeom prst="rect">
            <a:avLst/>
          </a:prstGeom>
          <a:noFill/>
          <a:ln w="9525">
            <a:noFill/>
            <a:miter lim="800000"/>
            <a:headEnd/>
            <a:tailEnd/>
          </a:ln>
        </p:spPr>
      </p:pic>
      <p:sp>
        <p:nvSpPr>
          <p:cNvPr id="11272" name="TextBox 7"/>
          <p:cNvSpPr txBox="1">
            <a:spLocks noChangeArrowheads="1"/>
          </p:cNvSpPr>
          <p:nvPr/>
        </p:nvSpPr>
        <p:spPr bwMode="auto">
          <a:xfrm>
            <a:off x="0" y="239713"/>
            <a:ext cx="9144000" cy="369887"/>
          </a:xfrm>
          <a:prstGeom prst="rect">
            <a:avLst/>
          </a:prstGeom>
          <a:noFill/>
          <a:ln w="9525">
            <a:noFill/>
            <a:miter lim="800000"/>
            <a:headEnd/>
            <a:tailEnd/>
          </a:ln>
        </p:spPr>
        <p:txBody>
          <a:bodyPr>
            <a:spAutoFit/>
          </a:bodyPr>
          <a:lstStyle/>
          <a:p>
            <a:pPr algn="ctr"/>
            <a:r>
              <a:rPr lang="en-US">
                <a:latin typeface="Verdana" pitchFamily="34" charset="0"/>
              </a:rPr>
              <a:t>Using </a:t>
            </a:r>
            <a:r>
              <a:rPr lang="en-US" b="1">
                <a:latin typeface="Verdana" pitchFamily="34" charset="0"/>
              </a:rPr>
              <a:t>ART</a:t>
            </a:r>
            <a:r>
              <a:rPr lang="en-US">
                <a:latin typeface="Verdana" pitchFamily="34" charset="0"/>
              </a:rPr>
              <a:t> and being </a:t>
            </a:r>
            <a:r>
              <a:rPr lang="en-US" b="1">
                <a:latin typeface="Verdana" pitchFamily="34" charset="0"/>
              </a:rPr>
              <a:t>ACT</a:t>
            </a:r>
            <a:r>
              <a:rPr lang="en-US">
                <a:latin typeface="Verdana" pitchFamily="34" charset="0"/>
              </a:rPr>
              <a:t>ivists, De’VIA artists become </a:t>
            </a:r>
            <a:r>
              <a:rPr lang="en-US" b="1">
                <a:latin typeface="Verdana" pitchFamily="34" charset="0"/>
              </a:rPr>
              <a:t>ART</a:t>
            </a:r>
            <a:r>
              <a:rPr lang="en-US">
                <a:latin typeface="Verdana" pitchFamily="34" charset="0"/>
              </a:rPr>
              <a:t>ivists.</a:t>
            </a:r>
          </a:p>
        </p:txBody>
      </p:sp>
      <p:pic>
        <p:nvPicPr>
          <p:cNvPr id="11273" name="Picture 9" descr="deaftruckersnowMED.jpg"/>
          <p:cNvPicPr>
            <a:picLocks noChangeAspect="1"/>
          </p:cNvPicPr>
          <p:nvPr/>
        </p:nvPicPr>
        <p:blipFill>
          <a:blip r:embed="rId8" cstate="print"/>
          <a:srcRect/>
          <a:stretch>
            <a:fillRect/>
          </a:stretch>
        </p:blipFill>
        <p:spPr bwMode="auto">
          <a:xfrm>
            <a:off x="2514600" y="5416550"/>
            <a:ext cx="1828800" cy="1441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04800" y="323850"/>
            <a:ext cx="8763000" cy="1200150"/>
          </a:xfrm>
          <a:prstGeom prst="rect">
            <a:avLst/>
          </a:prstGeom>
          <a:noFill/>
          <a:ln w="9525">
            <a:noFill/>
            <a:miter lim="800000"/>
            <a:headEnd/>
            <a:tailEnd/>
          </a:ln>
        </p:spPr>
        <p:txBody>
          <a:bodyPr>
            <a:spAutoFit/>
          </a:bodyPr>
          <a:lstStyle/>
          <a:p>
            <a:r>
              <a:rPr lang="en-US" b="1" dirty="0" err="1">
                <a:solidFill>
                  <a:srgbClr val="FFFF00"/>
                </a:solidFill>
                <a:latin typeface="Verdana" pitchFamily="34" charset="0"/>
              </a:rPr>
              <a:t>De'VIA</a:t>
            </a:r>
            <a:r>
              <a:rPr lang="en-US" dirty="0">
                <a:latin typeface="Verdana" pitchFamily="34" charset="0"/>
              </a:rPr>
              <a:t> has become viral since </a:t>
            </a:r>
            <a:r>
              <a:rPr lang="en-US" b="1" dirty="0" err="1">
                <a:latin typeface="Verdana" pitchFamily="34" charset="0"/>
              </a:rPr>
              <a:t>Deafhood</a:t>
            </a:r>
            <a:r>
              <a:rPr lang="en-US" dirty="0">
                <a:latin typeface="Verdana" pitchFamily="34" charset="0"/>
              </a:rPr>
              <a:t> was mentioned in the book </a:t>
            </a:r>
            <a:r>
              <a:rPr lang="en-US" i="1" dirty="0">
                <a:latin typeface="Verdana" pitchFamily="34" charset="0"/>
              </a:rPr>
              <a:t>Understanding Deaf Culture in Search of </a:t>
            </a:r>
            <a:r>
              <a:rPr lang="en-US" i="1" dirty="0" err="1">
                <a:latin typeface="Verdana" pitchFamily="34" charset="0"/>
              </a:rPr>
              <a:t>Deafhood</a:t>
            </a:r>
            <a:r>
              <a:rPr lang="en-US" dirty="0">
                <a:latin typeface="Verdana" pitchFamily="34" charset="0"/>
              </a:rPr>
              <a:t>. And because </a:t>
            </a:r>
            <a:r>
              <a:rPr lang="en-US" dirty="0" err="1">
                <a:latin typeface="Verdana" pitchFamily="34" charset="0"/>
              </a:rPr>
              <a:t>Oralism</a:t>
            </a:r>
            <a:r>
              <a:rPr lang="en-US" dirty="0">
                <a:latin typeface="Verdana" pitchFamily="34" charset="0"/>
              </a:rPr>
              <a:t> has been constantly invading, Paddy Ladd said, we have a few years left to keep building the mountain.  </a:t>
            </a:r>
          </a:p>
        </p:txBody>
      </p:sp>
      <p:pic>
        <p:nvPicPr>
          <p:cNvPr id="12291" name="Picture 3" descr="coloraslMED.jpg"/>
          <p:cNvPicPr>
            <a:picLocks noChangeAspect="1"/>
          </p:cNvPicPr>
          <p:nvPr/>
        </p:nvPicPr>
        <p:blipFill>
          <a:blip r:embed="rId2" cstate="print"/>
          <a:srcRect/>
          <a:stretch>
            <a:fillRect/>
          </a:stretch>
        </p:blipFill>
        <p:spPr bwMode="auto">
          <a:xfrm>
            <a:off x="3200400" y="1600200"/>
            <a:ext cx="5943600" cy="4714875"/>
          </a:xfrm>
          <a:prstGeom prst="rect">
            <a:avLst/>
          </a:prstGeom>
          <a:noFill/>
          <a:ln w="9525">
            <a:noFill/>
            <a:miter lim="800000"/>
            <a:headEnd/>
            <a:tailEnd/>
          </a:ln>
        </p:spPr>
      </p:pic>
      <p:sp>
        <p:nvSpPr>
          <p:cNvPr id="5" name="TextBox 4"/>
          <p:cNvSpPr txBox="1"/>
          <p:nvPr/>
        </p:nvSpPr>
        <p:spPr>
          <a:xfrm>
            <a:off x="152400" y="1716088"/>
            <a:ext cx="3048000" cy="5370512"/>
          </a:xfrm>
          <a:prstGeom prst="rect">
            <a:avLst/>
          </a:prstGeom>
          <a:noFill/>
        </p:spPr>
        <p:txBody>
          <a:bodyPr>
            <a:spAutoFit/>
          </a:bodyPr>
          <a:lstStyle/>
          <a:p>
            <a:pPr fontAlgn="auto">
              <a:spcBef>
                <a:spcPts val="0"/>
              </a:spcBef>
              <a:spcAft>
                <a:spcPts val="0"/>
              </a:spcAft>
              <a:defRPr/>
            </a:pPr>
            <a:r>
              <a:rPr lang="en-US" sz="1250" b="1" dirty="0">
                <a:latin typeface="+mn-lt"/>
                <a:cs typeface="+mn-cs"/>
              </a:rPr>
              <a:t>COLOR ASL</a:t>
            </a:r>
            <a:r>
              <a:rPr lang="en-US" sz="1250" dirty="0">
                <a:latin typeface="+mn-lt"/>
                <a:cs typeface="+mn-cs"/>
              </a:rPr>
              <a:t>, 11x14, oil on canvas</a:t>
            </a:r>
          </a:p>
          <a:p>
            <a:pPr fontAlgn="auto">
              <a:spcBef>
                <a:spcPts val="0"/>
              </a:spcBef>
              <a:spcAft>
                <a:spcPts val="0"/>
              </a:spcAft>
              <a:defRPr/>
            </a:pPr>
            <a:endParaRPr lang="en-US" sz="1250" dirty="0">
              <a:latin typeface="+mn-lt"/>
              <a:cs typeface="+mn-cs"/>
            </a:endParaRPr>
          </a:p>
          <a:p>
            <a:pPr fontAlgn="auto">
              <a:spcBef>
                <a:spcPts val="0"/>
              </a:spcBef>
              <a:spcAft>
                <a:spcPts val="0"/>
              </a:spcAft>
              <a:defRPr/>
            </a:pPr>
            <a:r>
              <a:rPr lang="en-US" sz="1250" dirty="0">
                <a:latin typeface="+mn-lt"/>
                <a:cs typeface="+mn-cs"/>
              </a:rPr>
              <a:t>This painting has two themes. Affirmative and Resistance Art. </a:t>
            </a:r>
            <a:br>
              <a:rPr lang="en-US" sz="1250" dirty="0">
                <a:latin typeface="+mn-lt"/>
                <a:cs typeface="+mn-cs"/>
              </a:rPr>
            </a:br>
            <a:r>
              <a:rPr lang="en-US" sz="1250" dirty="0">
                <a:latin typeface="+mn-lt"/>
                <a:cs typeface="+mn-cs"/>
              </a:rPr>
              <a:t>To combine that, it is a Liberation Art. This is inspired by infamous ASL poet, Debbie </a:t>
            </a:r>
            <a:r>
              <a:rPr lang="en-US" sz="1250" dirty="0" err="1">
                <a:latin typeface="+mn-lt"/>
                <a:cs typeface="+mn-cs"/>
              </a:rPr>
              <a:t>Rennie</a:t>
            </a:r>
            <a:r>
              <a:rPr lang="en-US" sz="1250" dirty="0">
                <a:latin typeface="+mn-lt"/>
                <a:cs typeface="+mn-cs"/>
              </a:rPr>
              <a:t>, </a:t>
            </a:r>
          </a:p>
          <a:p>
            <a:pPr fontAlgn="auto">
              <a:spcBef>
                <a:spcPts val="0"/>
              </a:spcBef>
              <a:spcAft>
                <a:spcPts val="0"/>
              </a:spcAft>
              <a:defRPr/>
            </a:pPr>
            <a:r>
              <a:rPr lang="en-US" sz="1250" dirty="0">
                <a:latin typeface="+mn-lt"/>
                <a:cs typeface="+mn-cs"/>
              </a:rPr>
              <a:t>"Black Hole: Color ASL." The red mountain came from Paddy Ladd's quote, about a growing mountain overcomes </a:t>
            </a:r>
            <a:r>
              <a:rPr lang="en-US" sz="1250" dirty="0" err="1">
                <a:latin typeface="+mn-lt"/>
                <a:cs typeface="+mn-cs"/>
              </a:rPr>
              <a:t>Audism</a:t>
            </a:r>
            <a:r>
              <a:rPr lang="en-US" sz="1250" dirty="0">
                <a:latin typeface="+mn-lt"/>
                <a:cs typeface="+mn-cs"/>
              </a:rPr>
              <a:t>.  The black holes, dots and water represent </a:t>
            </a:r>
            <a:r>
              <a:rPr lang="en-US" sz="1250" dirty="0" err="1">
                <a:latin typeface="+mn-lt"/>
                <a:cs typeface="+mn-cs"/>
              </a:rPr>
              <a:t>Audism</a:t>
            </a:r>
            <a:r>
              <a:rPr lang="en-US" sz="1250" dirty="0">
                <a:latin typeface="+mn-lt"/>
                <a:cs typeface="+mn-cs"/>
              </a:rPr>
              <a:t>, </a:t>
            </a:r>
            <a:r>
              <a:rPr lang="en-US" sz="1250" dirty="0" err="1">
                <a:latin typeface="+mn-lt"/>
                <a:cs typeface="+mn-cs"/>
              </a:rPr>
              <a:t>Oralism</a:t>
            </a:r>
            <a:r>
              <a:rPr lang="en-US" sz="1250" dirty="0">
                <a:latin typeface="+mn-lt"/>
                <a:cs typeface="+mn-cs"/>
              </a:rPr>
              <a:t> and </a:t>
            </a:r>
            <a:r>
              <a:rPr lang="en-US" sz="1250" dirty="0" err="1">
                <a:latin typeface="+mn-lt"/>
                <a:cs typeface="+mn-cs"/>
              </a:rPr>
              <a:t>AGBell</a:t>
            </a:r>
            <a:r>
              <a:rPr lang="en-US" sz="1250" dirty="0">
                <a:latin typeface="+mn-lt"/>
                <a:cs typeface="+mn-cs"/>
              </a:rPr>
              <a:t>. </a:t>
            </a:r>
            <a:br>
              <a:rPr lang="en-US" sz="1250" dirty="0">
                <a:latin typeface="+mn-lt"/>
                <a:cs typeface="+mn-cs"/>
              </a:rPr>
            </a:br>
            <a:r>
              <a:rPr lang="en-US" sz="1250" dirty="0">
                <a:latin typeface="+mn-lt"/>
                <a:cs typeface="+mn-cs"/>
              </a:rPr>
              <a:t>The ladder represents a path that leads you to a new </a:t>
            </a:r>
            <a:r>
              <a:rPr lang="en-US" sz="1250" dirty="0" err="1">
                <a:latin typeface="+mn-lt"/>
                <a:cs typeface="+mn-cs"/>
              </a:rPr>
              <a:t>Deafhood</a:t>
            </a:r>
            <a:r>
              <a:rPr lang="en-US" sz="1250" dirty="0">
                <a:latin typeface="+mn-lt"/>
                <a:cs typeface="+mn-cs"/>
              </a:rPr>
              <a:t> journey. A Deaf artist is at the top of the ladder, spattering colors of paint into the sky. The colors drip to the water, and black paint becomes black holes. The black holes are the </a:t>
            </a:r>
            <a:r>
              <a:rPr lang="en-US" sz="1250" dirty="0" err="1">
                <a:latin typeface="+mn-lt"/>
                <a:cs typeface="+mn-cs"/>
              </a:rPr>
              <a:t>Audism</a:t>
            </a:r>
            <a:r>
              <a:rPr lang="en-US" sz="1250" dirty="0">
                <a:latin typeface="+mn-lt"/>
                <a:cs typeface="+mn-cs"/>
              </a:rPr>
              <a:t>, trying to take away a Deaf identity and </a:t>
            </a:r>
            <a:br>
              <a:rPr lang="en-US" sz="1250" dirty="0">
                <a:latin typeface="+mn-lt"/>
                <a:cs typeface="+mn-cs"/>
              </a:rPr>
            </a:br>
            <a:r>
              <a:rPr lang="en-US" sz="1250" dirty="0">
                <a:latin typeface="+mn-lt"/>
                <a:cs typeface="+mn-cs"/>
              </a:rPr>
              <a:t>Deaf Culture. The ladder is slowing draining into the black hole. </a:t>
            </a:r>
          </a:p>
          <a:p>
            <a:pPr fontAlgn="auto">
              <a:spcBef>
                <a:spcPts val="0"/>
              </a:spcBef>
              <a:spcAft>
                <a:spcPts val="0"/>
              </a:spcAft>
              <a:defRPr/>
            </a:pPr>
            <a:r>
              <a:rPr lang="en-US" sz="1250" dirty="0">
                <a:latin typeface="+mn-lt"/>
                <a:cs typeface="+mn-cs"/>
              </a:rPr>
              <a:t>What happened to the Deaf artist? </a:t>
            </a:r>
            <a:r>
              <a:rPr lang="en-US" dirty="0">
                <a:latin typeface="+mn-lt"/>
                <a:cs typeface="+mn-cs"/>
              </a:rPr>
              <a:t/>
            </a:r>
            <a:br>
              <a:rPr lang="en-US" dirty="0">
                <a:latin typeface="+mn-lt"/>
                <a:cs typeface="+mn-cs"/>
              </a:rPr>
            </a:br>
            <a:endParaRPr lang="en-US"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deafandproudMED.jpg"/>
          <p:cNvPicPr>
            <a:picLocks noChangeAspect="1"/>
          </p:cNvPicPr>
          <p:nvPr/>
        </p:nvPicPr>
        <p:blipFill>
          <a:blip r:embed="rId2" cstate="print"/>
          <a:srcRect/>
          <a:stretch>
            <a:fillRect/>
          </a:stretch>
        </p:blipFill>
        <p:spPr bwMode="auto">
          <a:xfrm>
            <a:off x="3760788" y="190500"/>
            <a:ext cx="5154612" cy="6438900"/>
          </a:xfrm>
          <a:prstGeom prst="rect">
            <a:avLst/>
          </a:prstGeom>
          <a:noFill/>
          <a:ln w="9525">
            <a:noFill/>
            <a:miter lim="800000"/>
            <a:headEnd/>
            <a:tailEnd/>
          </a:ln>
        </p:spPr>
      </p:pic>
      <p:sp>
        <p:nvSpPr>
          <p:cNvPr id="13315" name="TextBox 2"/>
          <p:cNvSpPr txBox="1">
            <a:spLocks noChangeArrowheads="1"/>
          </p:cNvSpPr>
          <p:nvPr/>
        </p:nvSpPr>
        <p:spPr bwMode="auto">
          <a:xfrm>
            <a:off x="152400" y="403225"/>
            <a:ext cx="3657600" cy="6032421"/>
          </a:xfrm>
          <a:prstGeom prst="rect">
            <a:avLst/>
          </a:prstGeom>
          <a:noFill/>
          <a:ln w="9525">
            <a:noFill/>
            <a:miter lim="800000"/>
            <a:headEnd/>
            <a:tailEnd/>
          </a:ln>
        </p:spPr>
        <p:txBody>
          <a:bodyPr>
            <a:spAutoFit/>
          </a:bodyPr>
          <a:lstStyle/>
          <a:p>
            <a:r>
              <a:rPr lang="en-US" b="1" dirty="0">
                <a:latin typeface="Verdana" pitchFamily="34" charset="0"/>
              </a:rPr>
              <a:t>Deaf and Proud</a:t>
            </a:r>
          </a:p>
          <a:p>
            <a:r>
              <a:rPr lang="en-US" sz="1400" dirty="0">
                <a:latin typeface="Verdana" pitchFamily="34" charset="0"/>
              </a:rPr>
              <a:t>8x10inch, oil on canvas</a:t>
            </a:r>
          </a:p>
          <a:p>
            <a:endParaRPr lang="en-US" dirty="0">
              <a:latin typeface="Verdana" pitchFamily="34" charset="0"/>
            </a:endParaRPr>
          </a:p>
          <a:p>
            <a:r>
              <a:rPr lang="en-US" sz="1600" dirty="0">
                <a:latin typeface="Verdana" pitchFamily="34" charset="0"/>
              </a:rPr>
              <a:t>This painting is about being proud to be Deaf. The Blue Tape symbol represents the meaning of tied-down, trapped, crossed-out, mask of benevolence, labeled, </a:t>
            </a:r>
            <a:br>
              <a:rPr lang="en-US" sz="1600" dirty="0">
                <a:latin typeface="Verdana" pitchFamily="34" charset="0"/>
              </a:rPr>
            </a:br>
            <a:r>
              <a:rPr lang="en-US" sz="1600" dirty="0">
                <a:latin typeface="Verdana" pitchFamily="34" charset="0"/>
              </a:rPr>
              <a:t>ASL prohibited and </a:t>
            </a:r>
            <a:r>
              <a:rPr lang="en-US" sz="1600" dirty="0" err="1">
                <a:latin typeface="Verdana" pitchFamily="34" charset="0"/>
              </a:rPr>
              <a:t>Audism</a:t>
            </a:r>
            <a:r>
              <a:rPr lang="en-US" sz="1600" dirty="0">
                <a:latin typeface="Verdana" pitchFamily="34" charset="0"/>
              </a:rPr>
              <a:t>. </a:t>
            </a:r>
            <a:br>
              <a:rPr lang="en-US" sz="1600" dirty="0">
                <a:latin typeface="Verdana" pitchFamily="34" charset="0"/>
              </a:rPr>
            </a:br>
            <a:r>
              <a:rPr lang="en-US" sz="1600" dirty="0">
                <a:latin typeface="Verdana" pitchFamily="34" charset="0"/>
              </a:rPr>
              <a:t>The Blue Tape on the mouth and ear means 'Leave us alone.' </a:t>
            </a:r>
            <a:br>
              <a:rPr lang="en-US" sz="1600" dirty="0">
                <a:latin typeface="Verdana" pitchFamily="34" charset="0"/>
              </a:rPr>
            </a:br>
            <a:r>
              <a:rPr lang="en-US" sz="1600" dirty="0">
                <a:latin typeface="Verdana" pitchFamily="34" charset="0"/>
              </a:rPr>
              <a:t>It means 'Do not mess around my Deaf ears and mouth,' </a:t>
            </a:r>
            <a:br>
              <a:rPr lang="en-US" sz="1600" dirty="0">
                <a:latin typeface="Verdana" pitchFamily="34" charset="0"/>
              </a:rPr>
            </a:br>
            <a:r>
              <a:rPr lang="en-US" sz="1600" dirty="0">
                <a:latin typeface="Verdana" pitchFamily="34" charset="0"/>
              </a:rPr>
              <a:t>'Do not fix my Deaf ears,' </a:t>
            </a:r>
            <a:br>
              <a:rPr lang="en-US" sz="1600" dirty="0">
                <a:latin typeface="Verdana" pitchFamily="34" charset="0"/>
              </a:rPr>
            </a:br>
            <a:r>
              <a:rPr lang="en-US" sz="1600" dirty="0">
                <a:latin typeface="Verdana" pitchFamily="34" charset="0"/>
              </a:rPr>
              <a:t>'I am fine without learning to speak.' To summarize it, this is to say, do not touch my ears and mouth, I am proud for what I am, Deaf. There is a smile behind the blue tape over the mouth</a:t>
            </a:r>
            <a:r>
              <a:rPr lang="en-US" sz="1600" dirty="0" smtClean="0">
                <a:latin typeface="Verdana" pitchFamily="34" charset="0"/>
              </a:rPr>
              <a:t>.</a:t>
            </a:r>
          </a:p>
          <a:p>
            <a:r>
              <a:rPr lang="en-US" sz="1600" dirty="0" smtClean="0">
                <a:latin typeface="Verdana" pitchFamily="34" charset="0"/>
              </a:rPr>
              <a:t>The red finger means power.</a:t>
            </a:r>
          </a:p>
          <a:p>
            <a:r>
              <a:rPr lang="en-US" sz="1600" dirty="0" smtClean="0">
                <a:latin typeface="Verdana" pitchFamily="34" charset="0"/>
              </a:rPr>
              <a:t>The yellow finger means hope.</a:t>
            </a:r>
            <a:endParaRPr lang="en-US" sz="1600" dirty="0">
              <a:latin typeface="Verdana" pitchFamily="34" charset="0"/>
            </a:endParaRPr>
          </a:p>
          <a:p>
            <a:endParaRPr lang="en-US" sz="1600" dirty="0">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90800"/>
            <a:ext cx="9144000" cy="1692275"/>
          </a:xfrm>
          <a:prstGeom prst="rect">
            <a:avLst/>
          </a:prstGeom>
          <a:noFill/>
        </p:spPr>
        <p:txBody>
          <a:bodyPr>
            <a:spAutoFit/>
          </a:bodyPr>
          <a:lstStyle/>
          <a:p>
            <a:pPr algn="ctr">
              <a:defRPr/>
            </a:pPr>
            <a:r>
              <a:rPr lang="en-US" sz="7200" b="1" dirty="0" err="1"/>
              <a:t>De’VIA</a:t>
            </a:r>
            <a:r>
              <a:rPr lang="en-US" dirty="0"/>
              <a:t> </a:t>
            </a:r>
          </a:p>
          <a:p>
            <a:pPr algn="ctr">
              <a:defRPr/>
            </a:pPr>
            <a:r>
              <a:rPr lang="en-US" sz="3200" dirty="0">
                <a:latin typeface="+mj-lt"/>
              </a:rPr>
              <a:t>in St. Petersburg, Russia</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0"/>
            <a:ext cx="9144000" cy="1016000"/>
          </a:xfrm>
          <a:prstGeom prst="rect">
            <a:avLst/>
          </a:prstGeom>
          <a:noFill/>
        </p:spPr>
        <p:txBody>
          <a:bodyPr>
            <a:spAutoFit/>
          </a:bodyPr>
          <a:lstStyle/>
          <a:p>
            <a:pPr algn="ctr">
              <a:defRPr/>
            </a:pPr>
            <a:r>
              <a:rPr lang="en-US" sz="2000" dirty="0">
                <a:latin typeface="+mj-lt"/>
              </a:rPr>
              <a:t>Five USA Deaf Artists </a:t>
            </a:r>
          </a:p>
          <a:p>
            <a:pPr algn="ctr">
              <a:defRPr/>
            </a:pPr>
            <a:r>
              <a:rPr lang="en-US" sz="2000" dirty="0">
                <a:latin typeface="+mj-lt"/>
              </a:rPr>
              <a:t>went to Russia for the </a:t>
            </a:r>
          </a:p>
          <a:p>
            <a:pPr algn="ctr">
              <a:defRPr/>
            </a:pPr>
            <a:r>
              <a:rPr lang="en-US" sz="2000" dirty="0">
                <a:latin typeface="+mj-lt"/>
              </a:rPr>
              <a:t>Deaf International Art Exhibition.</a:t>
            </a:r>
          </a:p>
        </p:txBody>
      </p:sp>
      <p:pic>
        <p:nvPicPr>
          <p:cNvPr id="15363" name="Picture 2" descr="https://scontent-a-dfw.xx.fbcdn.net/hphotos-prn2/1236092_10201819986483355_1833406239_n.jpg"/>
          <p:cNvPicPr>
            <a:picLocks noChangeAspect="1" noChangeArrowheads="1"/>
          </p:cNvPicPr>
          <p:nvPr/>
        </p:nvPicPr>
        <p:blipFill>
          <a:blip r:embed="rId2" cstate="print">
            <a:lum bright="10000"/>
          </a:blip>
          <a:srcRect/>
          <a:stretch>
            <a:fillRect/>
          </a:stretch>
        </p:blipFill>
        <p:spPr bwMode="auto">
          <a:xfrm>
            <a:off x="2743200" y="1955800"/>
            <a:ext cx="3657600" cy="4902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s://scontent-b-dfw.xx.fbcdn.net/hphotos-frc3/v/1208501_10151788634154000_622909629_n.jpg?oh=62d8c02bd22354f70c2a84b6c2b10b94&amp;oe=524EB5E7"/>
          <p:cNvPicPr>
            <a:picLocks noChangeAspect="1" noChangeArrowheads="1"/>
          </p:cNvPicPr>
          <p:nvPr/>
        </p:nvPicPr>
        <p:blipFill>
          <a:blip r:embed="rId2" cstate="print"/>
          <a:srcRect/>
          <a:stretch>
            <a:fillRect/>
          </a:stretch>
        </p:blipFill>
        <p:spPr bwMode="auto">
          <a:xfrm>
            <a:off x="533400" y="381000"/>
            <a:ext cx="8128000" cy="60960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lum bright="10000" contrast="10000"/>
          </a:blip>
          <a:srcRect l="4688" t="21875" r="41406" b="15625"/>
          <a:stretch>
            <a:fillRect/>
          </a:stretch>
        </p:blipFill>
        <p:spPr bwMode="auto">
          <a:xfrm>
            <a:off x="879475" y="228600"/>
            <a:ext cx="7273925" cy="6324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lum bright="10000" contrast="10000"/>
          </a:blip>
          <a:srcRect l="4688" t="21875" r="41406" b="15625"/>
          <a:stretch>
            <a:fillRect/>
          </a:stretch>
        </p:blipFill>
        <p:spPr bwMode="auto">
          <a:xfrm>
            <a:off x="879475" y="228600"/>
            <a:ext cx="7273925" cy="6324600"/>
          </a:xfrm>
          <a:prstGeom prst="rect">
            <a:avLst/>
          </a:prstGeom>
          <a:noFill/>
          <a:ln w="9525">
            <a:noFill/>
            <a:miter lim="800000"/>
            <a:headEnd/>
            <a:tailEnd/>
          </a:ln>
        </p:spPr>
      </p:pic>
      <p:sp>
        <p:nvSpPr>
          <p:cNvPr id="3" name="TextBox 2"/>
          <p:cNvSpPr txBox="1"/>
          <p:nvPr/>
        </p:nvSpPr>
        <p:spPr>
          <a:xfrm>
            <a:off x="838200" y="5715000"/>
            <a:ext cx="7315200" cy="461963"/>
          </a:xfrm>
          <a:prstGeom prst="rect">
            <a:avLst/>
          </a:prstGeom>
          <a:solidFill>
            <a:schemeClr val="bg1"/>
          </a:solidFill>
        </p:spPr>
        <p:txBody>
          <a:bodyPr>
            <a:spAutoFit/>
          </a:bodyPr>
          <a:lstStyle/>
          <a:p>
            <a:pPr algn="ctr">
              <a:defRPr/>
            </a:pPr>
            <a:r>
              <a:rPr lang="en-US" sz="2400" dirty="0">
                <a:effectLst>
                  <a:outerShdw blurRad="38100" dist="38100" dir="2700000" algn="tl">
                    <a:srgbClr val="000000">
                      <a:alpha val="43137"/>
                    </a:srgbClr>
                  </a:outerShdw>
                </a:effectLst>
              </a:rPr>
              <a:t>Ellen Mansfield’s illustration</a:t>
            </a:r>
            <a:endParaRPr lang="en-US" sz="2000" dirty="0">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russiadeviaPHOTO.jpg"/>
          <p:cNvPicPr>
            <a:picLocks noChangeAspect="1"/>
          </p:cNvPicPr>
          <p:nvPr/>
        </p:nvPicPr>
        <p:blipFill>
          <a:blip r:embed="rId2" cstate="print"/>
          <a:srcRect/>
          <a:stretch>
            <a:fillRect/>
          </a:stretch>
        </p:blipFill>
        <p:spPr bwMode="auto">
          <a:xfrm>
            <a:off x="904875" y="838200"/>
            <a:ext cx="7334250" cy="48863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russiadeviaMED.jpg"/>
          <p:cNvPicPr>
            <a:picLocks noChangeAspect="1"/>
          </p:cNvPicPr>
          <p:nvPr/>
        </p:nvPicPr>
        <p:blipFill>
          <a:blip r:embed="rId2" cstate="print"/>
          <a:srcRect/>
          <a:stretch>
            <a:fillRect/>
          </a:stretch>
        </p:blipFill>
        <p:spPr bwMode="auto">
          <a:xfrm>
            <a:off x="904875" y="334963"/>
            <a:ext cx="7334250" cy="57610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reallydeafMED.jpg"/>
          <p:cNvPicPr>
            <a:picLocks noChangeAspect="1"/>
          </p:cNvPicPr>
          <p:nvPr/>
        </p:nvPicPr>
        <p:blipFill>
          <a:blip r:embed="rId2" cstate="print"/>
          <a:srcRect/>
          <a:stretch>
            <a:fillRect/>
          </a:stretch>
        </p:blipFill>
        <p:spPr bwMode="auto">
          <a:xfrm>
            <a:off x="4164013" y="457200"/>
            <a:ext cx="4598987" cy="5867400"/>
          </a:xfrm>
          <a:prstGeom prst="rect">
            <a:avLst/>
          </a:prstGeom>
          <a:noFill/>
          <a:ln w="9525">
            <a:noFill/>
            <a:miter lim="800000"/>
            <a:headEnd/>
            <a:tailEnd/>
          </a:ln>
        </p:spPr>
      </p:pic>
      <p:sp>
        <p:nvSpPr>
          <p:cNvPr id="3075" name="TextBox 2"/>
          <p:cNvSpPr txBox="1">
            <a:spLocks noChangeArrowheads="1"/>
          </p:cNvSpPr>
          <p:nvPr/>
        </p:nvSpPr>
        <p:spPr bwMode="auto">
          <a:xfrm>
            <a:off x="228600" y="428625"/>
            <a:ext cx="3810000" cy="6124575"/>
          </a:xfrm>
          <a:prstGeom prst="rect">
            <a:avLst/>
          </a:prstGeom>
          <a:noFill/>
          <a:ln w="9525">
            <a:noFill/>
            <a:miter lim="800000"/>
            <a:headEnd/>
            <a:tailEnd/>
          </a:ln>
        </p:spPr>
        <p:txBody>
          <a:bodyPr>
            <a:spAutoFit/>
          </a:bodyPr>
          <a:lstStyle/>
          <a:p>
            <a:r>
              <a:rPr lang="en-US" b="1">
                <a:latin typeface="Verdana" pitchFamily="34" charset="0"/>
              </a:rPr>
              <a:t>Really Deaf</a:t>
            </a:r>
            <a:endParaRPr lang="en-US">
              <a:latin typeface="Verdana" pitchFamily="34" charset="0"/>
            </a:endParaRPr>
          </a:p>
          <a:p>
            <a:r>
              <a:rPr lang="en-US" sz="1400">
                <a:latin typeface="Verdana" pitchFamily="34" charset="0"/>
              </a:rPr>
              <a:t>Self portrait, 8x10inch, Oil on canvas</a:t>
            </a:r>
          </a:p>
          <a:p>
            <a:endParaRPr lang="en-US">
              <a:latin typeface="Verdana" pitchFamily="34" charset="0"/>
            </a:endParaRPr>
          </a:p>
          <a:p>
            <a:r>
              <a:rPr lang="en-US">
                <a:latin typeface="Verdana" pitchFamily="34" charset="0"/>
              </a:rPr>
              <a:t>At that time, I did not know what the word ‘</a:t>
            </a:r>
            <a:r>
              <a:rPr lang="en-US" b="1">
                <a:latin typeface="Verdana" pitchFamily="34" charset="0"/>
              </a:rPr>
              <a:t>Deafhood</a:t>
            </a:r>
            <a:r>
              <a:rPr lang="en-US">
                <a:latin typeface="Verdana" pitchFamily="34" charset="0"/>
              </a:rPr>
              <a:t>’ meant. </a:t>
            </a:r>
          </a:p>
          <a:p>
            <a:endParaRPr lang="en-US">
              <a:latin typeface="Verdana" pitchFamily="34" charset="0"/>
            </a:endParaRPr>
          </a:p>
          <a:p>
            <a:r>
              <a:rPr lang="en-US">
                <a:latin typeface="Verdana" pitchFamily="34" charset="0"/>
              </a:rPr>
              <a:t>The painting says I was </a:t>
            </a:r>
            <a:r>
              <a:rPr lang="en-US" b="1">
                <a:latin typeface="Verdana" pitchFamily="34" charset="0"/>
              </a:rPr>
              <a:t>colonized</a:t>
            </a:r>
            <a:r>
              <a:rPr lang="en-US">
                <a:latin typeface="Verdana" pitchFamily="34" charset="0"/>
              </a:rPr>
              <a:t> and </a:t>
            </a:r>
            <a:r>
              <a:rPr lang="en-US" b="1">
                <a:latin typeface="Verdana" pitchFamily="34" charset="0"/>
              </a:rPr>
              <a:t>submissive</a:t>
            </a:r>
            <a:r>
              <a:rPr lang="en-US">
                <a:latin typeface="Verdana" pitchFamily="34" charset="0"/>
              </a:rPr>
              <a:t>.</a:t>
            </a:r>
          </a:p>
          <a:p>
            <a:endParaRPr lang="en-US">
              <a:latin typeface="Verdana" pitchFamily="34" charset="0"/>
            </a:endParaRPr>
          </a:p>
          <a:p>
            <a:r>
              <a:rPr lang="en-US">
                <a:latin typeface="Verdana" pitchFamily="34" charset="0"/>
              </a:rPr>
              <a:t>I explored my identity and  painted different pictures while searching for </a:t>
            </a:r>
            <a:r>
              <a:rPr lang="en-US" b="1">
                <a:latin typeface="Verdana" pitchFamily="34" charset="0"/>
              </a:rPr>
              <a:t>Deafhood</a:t>
            </a:r>
            <a:r>
              <a:rPr lang="en-US">
                <a:latin typeface="Verdana" pitchFamily="34" charset="0"/>
              </a:rPr>
              <a:t>. </a:t>
            </a:r>
          </a:p>
          <a:p>
            <a:endParaRPr lang="en-US">
              <a:latin typeface="Verdana" pitchFamily="34" charset="0"/>
            </a:endParaRPr>
          </a:p>
          <a:p>
            <a:r>
              <a:rPr lang="en-US">
                <a:latin typeface="Verdana" pitchFamily="34" charset="0"/>
              </a:rPr>
              <a:t>This is common for emerging De’VIA artists, while exploring self identity and then express in art.</a:t>
            </a:r>
          </a:p>
          <a:p>
            <a:endParaRPr lang="en-US">
              <a:latin typeface="Verdana" pitchFamily="34" charset="0"/>
            </a:endParaRPr>
          </a:p>
          <a:p>
            <a:r>
              <a:rPr lang="en-US">
                <a:latin typeface="Verdana" pitchFamily="34" charset="0"/>
              </a:rPr>
              <a:t>Usually lasts one year before go on to the next genre.</a:t>
            </a:r>
          </a:p>
          <a:p>
            <a:endParaRPr lang="en-US">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russiadeviaMED.jpg"/>
          <p:cNvPicPr>
            <a:picLocks noChangeAspect="1"/>
          </p:cNvPicPr>
          <p:nvPr/>
        </p:nvPicPr>
        <p:blipFill>
          <a:blip r:embed="rId2" cstate="print"/>
          <a:srcRect/>
          <a:stretch>
            <a:fillRect/>
          </a:stretch>
        </p:blipFill>
        <p:spPr bwMode="auto">
          <a:xfrm>
            <a:off x="904875" y="334963"/>
            <a:ext cx="7334250" cy="5761037"/>
          </a:xfrm>
          <a:prstGeom prst="rect">
            <a:avLst/>
          </a:prstGeom>
          <a:noFill/>
          <a:ln w="9525">
            <a:noFill/>
            <a:miter lim="800000"/>
            <a:headEnd/>
            <a:tailEnd/>
          </a:ln>
        </p:spPr>
      </p:pic>
      <p:sp>
        <p:nvSpPr>
          <p:cNvPr id="21507" name="TextBox 2"/>
          <p:cNvSpPr txBox="1">
            <a:spLocks noChangeArrowheads="1"/>
          </p:cNvSpPr>
          <p:nvPr/>
        </p:nvSpPr>
        <p:spPr bwMode="auto">
          <a:xfrm>
            <a:off x="0" y="6096000"/>
            <a:ext cx="9144000" cy="369888"/>
          </a:xfrm>
          <a:prstGeom prst="rect">
            <a:avLst/>
          </a:prstGeom>
          <a:noFill/>
          <a:ln w="9525">
            <a:noFill/>
            <a:miter lim="800000"/>
            <a:headEnd/>
            <a:tailEnd/>
          </a:ln>
        </p:spPr>
        <p:txBody>
          <a:bodyPr>
            <a:spAutoFit/>
          </a:bodyPr>
          <a:lstStyle/>
          <a:p>
            <a:pPr algn="ctr"/>
            <a:r>
              <a:rPr lang="en-US"/>
              <a:t>Nancy Rourke’s painting</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74719_459423644165096_38844933_n.jpg"/>
          <p:cNvPicPr>
            <a:picLocks noChangeAspect="1"/>
          </p:cNvPicPr>
          <p:nvPr/>
        </p:nvPicPr>
        <p:blipFill>
          <a:blip r:embed="rId2" cstate="print"/>
          <a:stretch>
            <a:fillRect/>
          </a:stretch>
        </p:blipFill>
        <p:spPr>
          <a:xfrm>
            <a:off x="1397000" y="1066800"/>
            <a:ext cx="6299200" cy="4724400"/>
          </a:xfrm>
          <a:prstGeom prst="rect">
            <a:avLst/>
          </a:prstGeom>
        </p:spPr>
      </p:pic>
      <p:sp>
        <p:nvSpPr>
          <p:cNvPr id="3" name="TextBox 2"/>
          <p:cNvSpPr txBox="1"/>
          <p:nvPr/>
        </p:nvSpPr>
        <p:spPr>
          <a:xfrm>
            <a:off x="0" y="609600"/>
            <a:ext cx="9144000" cy="369332"/>
          </a:xfrm>
          <a:prstGeom prst="rect">
            <a:avLst/>
          </a:prstGeom>
          <a:noFill/>
        </p:spPr>
        <p:txBody>
          <a:bodyPr wrap="square" rtlCol="0">
            <a:spAutoFit/>
          </a:bodyPr>
          <a:lstStyle/>
          <a:p>
            <a:pPr algn="ctr"/>
            <a:r>
              <a:rPr lang="en-US" dirty="0" smtClean="0">
                <a:latin typeface="+mj-lt"/>
              </a:rPr>
              <a:t>There were 158 artworks at the Art Exhibition.</a:t>
            </a:r>
            <a:endParaRPr lang="en-US" dirty="0">
              <a:latin typeface="+mj-lt"/>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l="15625" t="19792" r="52344" b="35417"/>
          <a:stretch>
            <a:fillRect/>
          </a:stretch>
        </p:blipFill>
        <p:spPr bwMode="auto">
          <a:xfrm>
            <a:off x="5562600" y="3581400"/>
            <a:ext cx="3124200" cy="3276600"/>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l="16406" t="19792" r="46875" b="35417"/>
          <a:stretch>
            <a:fillRect/>
          </a:stretch>
        </p:blipFill>
        <p:spPr bwMode="auto">
          <a:xfrm>
            <a:off x="4648200" y="304800"/>
            <a:ext cx="3581400" cy="3276600"/>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l="17969" t="19792" r="46094" b="35417"/>
          <a:stretch>
            <a:fillRect/>
          </a:stretch>
        </p:blipFill>
        <p:spPr bwMode="auto">
          <a:xfrm>
            <a:off x="533400" y="304800"/>
            <a:ext cx="3505200" cy="3276600"/>
          </a:xfrm>
          <a:prstGeom prst="rect">
            <a:avLst/>
          </a:prstGeom>
          <a:noFill/>
          <a:ln w="9525">
            <a:noFill/>
            <a:miter lim="800000"/>
            <a:headEnd/>
            <a:tailEnd/>
          </a:ln>
        </p:spPr>
      </p:pic>
      <p:pic>
        <p:nvPicPr>
          <p:cNvPr id="22533" name="Picture 5"/>
          <p:cNvPicPr>
            <a:picLocks noChangeAspect="1" noChangeArrowheads="1"/>
          </p:cNvPicPr>
          <p:nvPr/>
        </p:nvPicPr>
        <p:blipFill>
          <a:blip r:embed="rId5" cstate="print"/>
          <a:srcRect l="17969" t="20834" r="53906" b="34375"/>
          <a:stretch>
            <a:fillRect/>
          </a:stretch>
        </p:blipFill>
        <p:spPr bwMode="auto">
          <a:xfrm>
            <a:off x="2133600" y="3581400"/>
            <a:ext cx="2743200" cy="3276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40451_461781537262640_1266910031_n.jpg"/>
          <p:cNvPicPr>
            <a:picLocks noChangeAspect="1"/>
          </p:cNvPicPr>
          <p:nvPr/>
        </p:nvPicPr>
        <p:blipFill>
          <a:blip r:embed="rId2" cstate="print"/>
          <a:stretch>
            <a:fillRect/>
          </a:stretch>
        </p:blipFill>
        <p:spPr>
          <a:xfrm>
            <a:off x="685800" y="800100"/>
            <a:ext cx="7772400" cy="5829300"/>
          </a:xfrm>
          <a:prstGeom prst="rect">
            <a:avLst/>
          </a:prstGeom>
        </p:spPr>
      </p:pic>
      <p:sp>
        <p:nvSpPr>
          <p:cNvPr id="3" name="TextBox 2"/>
          <p:cNvSpPr txBox="1"/>
          <p:nvPr/>
        </p:nvSpPr>
        <p:spPr>
          <a:xfrm>
            <a:off x="0" y="392668"/>
            <a:ext cx="9144000" cy="369332"/>
          </a:xfrm>
          <a:prstGeom prst="rect">
            <a:avLst/>
          </a:prstGeom>
          <a:noFill/>
        </p:spPr>
        <p:txBody>
          <a:bodyPr wrap="square" rtlCol="0">
            <a:spAutoFit/>
          </a:bodyPr>
          <a:lstStyle/>
          <a:p>
            <a:pPr algn="ctr"/>
            <a:r>
              <a:rPr lang="en-US" dirty="0" smtClean="0">
                <a:latin typeface="+mj-lt"/>
              </a:rPr>
              <a:t>There were 86 Deaf artists and some 100 plus visitors.</a:t>
            </a:r>
            <a:endParaRPr lang="en-US" dirty="0">
              <a:latin typeface="+mj-lt"/>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74568_461477517293042_389658698_n.jpg"/>
          <p:cNvPicPr>
            <a:picLocks noChangeAspect="1"/>
          </p:cNvPicPr>
          <p:nvPr/>
        </p:nvPicPr>
        <p:blipFill>
          <a:blip r:embed="rId2" cstate="print"/>
          <a:srcRect l="15833" r="16667"/>
          <a:stretch>
            <a:fillRect/>
          </a:stretch>
        </p:blipFill>
        <p:spPr>
          <a:xfrm>
            <a:off x="609600" y="1524000"/>
            <a:ext cx="3352800" cy="3725333"/>
          </a:xfrm>
          <a:prstGeom prst="rect">
            <a:avLst/>
          </a:prstGeom>
        </p:spPr>
      </p:pic>
      <p:pic>
        <p:nvPicPr>
          <p:cNvPr id="3" name="Picture 2" descr="1234269_461475150626612_388341221_n.jpg"/>
          <p:cNvPicPr>
            <a:picLocks noChangeAspect="1"/>
          </p:cNvPicPr>
          <p:nvPr/>
        </p:nvPicPr>
        <p:blipFill>
          <a:blip r:embed="rId3" cstate="print"/>
          <a:stretch>
            <a:fillRect/>
          </a:stretch>
        </p:blipFill>
        <p:spPr>
          <a:xfrm>
            <a:off x="4572000" y="990600"/>
            <a:ext cx="4000500" cy="5334000"/>
          </a:xfrm>
          <a:prstGeom prst="rect">
            <a:avLst/>
          </a:prstGeom>
        </p:spPr>
      </p:pic>
      <p:sp>
        <p:nvSpPr>
          <p:cNvPr id="4" name="TextBox 3"/>
          <p:cNvSpPr txBox="1"/>
          <p:nvPr/>
        </p:nvSpPr>
        <p:spPr>
          <a:xfrm>
            <a:off x="0" y="457200"/>
            <a:ext cx="9144000" cy="369332"/>
          </a:xfrm>
          <a:prstGeom prst="rect">
            <a:avLst/>
          </a:prstGeom>
          <a:noFill/>
        </p:spPr>
        <p:txBody>
          <a:bodyPr wrap="square" rtlCol="0">
            <a:spAutoFit/>
          </a:bodyPr>
          <a:lstStyle/>
          <a:p>
            <a:pPr algn="ctr"/>
            <a:r>
              <a:rPr lang="en-US" dirty="0" smtClean="0"/>
              <a:t>There were only two similar </a:t>
            </a:r>
            <a:r>
              <a:rPr lang="en-US" dirty="0" err="1" smtClean="0"/>
              <a:t>De’VIA</a:t>
            </a:r>
            <a:r>
              <a:rPr lang="en-US" dirty="0" smtClean="0"/>
              <a:t> themed work done by International Deaf Artists.</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l="17188" t="26042" r="34375" b="39584"/>
          <a:stretch>
            <a:fillRect/>
          </a:stretch>
        </p:blipFill>
        <p:spPr bwMode="auto">
          <a:xfrm>
            <a:off x="593725" y="914400"/>
            <a:ext cx="8016875" cy="426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l="17188" t="29167" r="45313" b="35417"/>
          <a:stretch>
            <a:fillRect/>
          </a:stretch>
        </p:blipFill>
        <p:spPr bwMode="auto">
          <a:xfrm>
            <a:off x="990600" y="762000"/>
            <a:ext cx="7315200" cy="5181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39637_461015730672554_185451585_n.jpg"/>
          <p:cNvPicPr>
            <a:picLocks noChangeAspect="1"/>
          </p:cNvPicPr>
          <p:nvPr/>
        </p:nvPicPr>
        <p:blipFill>
          <a:blip r:embed="rId2" cstate="print"/>
          <a:stretch>
            <a:fillRect/>
          </a:stretch>
        </p:blipFill>
        <p:spPr>
          <a:xfrm>
            <a:off x="914400" y="933450"/>
            <a:ext cx="7391400" cy="5543550"/>
          </a:xfrm>
          <a:prstGeom prst="rect">
            <a:avLst/>
          </a:prstGeom>
        </p:spPr>
      </p:pic>
      <p:sp>
        <p:nvSpPr>
          <p:cNvPr id="3" name="TextBox 2"/>
          <p:cNvSpPr txBox="1"/>
          <p:nvPr/>
        </p:nvSpPr>
        <p:spPr>
          <a:xfrm>
            <a:off x="0" y="228600"/>
            <a:ext cx="9144000" cy="646331"/>
          </a:xfrm>
          <a:prstGeom prst="rect">
            <a:avLst/>
          </a:prstGeom>
          <a:noFill/>
        </p:spPr>
        <p:txBody>
          <a:bodyPr wrap="square" rtlCol="0">
            <a:spAutoFit/>
          </a:bodyPr>
          <a:lstStyle/>
          <a:p>
            <a:pPr algn="ctr"/>
            <a:r>
              <a:rPr lang="en-US" dirty="0" smtClean="0">
                <a:latin typeface="+mj-lt"/>
              </a:rPr>
              <a:t>There are younger group of Deaf Russian Artists </a:t>
            </a:r>
            <a:br>
              <a:rPr lang="en-US" dirty="0" smtClean="0">
                <a:latin typeface="+mj-lt"/>
              </a:rPr>
            </a:br>
            <a:r>
              <a:rPr lang="en-US" dirty="0" smtClean="0">
                <a:latin typeface="+mj-lt"/>
              </a:rPr>
              <a:t>who are very interested in learning about </a:t>
            </a:r>
            <a:r>
              <a:rPr lang="en-US" dirty="0" err="1" smtClean="0">
                <a:latin typeface="+mj-lt"/>
              </a:rPr>
              <a:t>De’VIA</a:t>
            </a:r>
            <a:r>
              <a:rPr lang="en-US" dirty="0" smtClean="0">
                <a:latin typeface="+mj-lt"/>
              </a:rPr>
              <a:t>.</a:t>
            </a:r>
            <a:endParaRPr lang="en-US" dirty="0">
              <a:latin typeface="+mj-lt"/>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2400" dirty="0"/>
              <a:t>See Nancy </a:t>
            </a:r>
            <a:r>
              <a:rPr lang="en-US" sz="2400" dirty="0" smtClean="0"/>
              <a:t>Rourke </a:t>
            </a:r>
            <a:r>
              <a:rPr lang="en-US" sz="2400" dirty="0"/>
              <a:t>YouTube Russia </a:t>
            </a:r>
            <a:r>
              <a:rPr lang="en-US" sz="2400" dirty="0" err="1"/>
              <a:t>vlogs</a:t>
            </a:r>
            <a:r>
              <a:rPr lang="en-US" sz="2400" dirty="0"/>
              <a:t>.</a:t>
            </a:r>
          </a:p>
          <a:p>
            <a:pPr algn="ctr"/>
            <a:r>
              <a:rPr lang="en-US" sz="2400" dirty="0"/>
              <a:t> </a:t>
            </a:r>
          </a:p>
        </p:txBody>
      </p:sp>
      <p:pic>
        <p:nvPicPr>
          <p:cNvPr id="25603" name="Picture 3"/>
          <p:cNvPicPr>
            <a:picLocks noChangeAspect="1" noChangeArrowheads="1"/>
          </p:cNvPicPr>
          <p:nvPr/>
        </p:nvPicPr>
        <p:blipFill>
          <a:blip r:embed="rId2" cstate="print"/>
          <a:srcRect l="19531" t="29167" r="46094" b="39584"/>
          <a:stretch>
            <a:fillRect/>
          </a:stretch>
        </p:blipFill>
        <p:spPr bwMode="auto">
          <a:xfrm>
            <a:off x="304800" y="1041484"/>
            <a:ext cx="2459038" cy="1676400"/>
          </a:xfrm>
          <a:prstGeom prst="rect">
            <a:avLst/>
          </a:prstGeom>
          <a:noFill/>
          <a:ln w="9525">
            <a:noFill/>
            <a:miter lim="800000"/>
            <a:headEnd/>
            <a:tailEnd/>
          </a:ln>
        </p:spPr>
      </p:pic>
      <p:sp>
        <p:nvSpPr>
          <p:cNvPr id="5" name="TextBox 4"/>
          <p:cNvSpPr txBox="1"/>
          <p:nvPr/>
        </p:nvSpPr>
        <p:spPr>
          <a:xfrm>
            <a:off x="-228600" y="2336884"/>
            <a:ext cx="3429000" cy="307975"/>
          </a:xfrm>
          <a:prstGeom prst="rect">
            <a:avLst/>
          </a:prstGeom>
          <a:noFill/>
        </p:spPr>
        <p:txBody>
          <a:bodyPr>
            <a:spAutoFit/>
          </a:bodyPr>
          <a:lstStyle/>
          <a:p>
            <a:pPr algn="ctr">
              <a:defRPr/>
            </a:pPr>
            <a:r>
              <a:rPr lang="en-US" sz="1400" dirty="0">
                <a:hlinkClick r:id="rId3"/>
              </a:rPr>
              <a:t>http://</a:t>
            </a:r>
            <a:r>
              <a:rPr lang="en-US" sz="1050" dirty="0">
                <a:hlinkClick r:id="rId3"/>
              </a:rPr>
              <a:t>www.youtube.com/watch?v=qaBIKnczsiY</a:t>
            </a:r>
            <a:endParaRPr lang="en-US" sz="1400" dirty="0"/>
          </a:p>
        </p:txBody>
      </p:sp>
      <p:sp>
        <p:nvSpPr>
          <p:cNvPr id="7" name="TextBox 6"/>
          <p:cNvSpPr txBox="1"/>
          <p:nvPr/>
        </p:nvSpPr>
        <p:spPr>
          <a:xfrm>
            <a:off x="3048000" y="2379747"/>
            <a:ext cx="3276600" cy="261937"/>
          </a:xfrm>
          <a:prstGeom prst="rect">
            <a:avLst/>
          </a:prstGeom>
          <a:noFill/>
        </p:spPr>
        <p:txBody>
          <a:bodyPr>
            <a:spAutoFit/>
          </a:bodyPr>
          <a:lstStyle/>
          <a:p>
            <a:pPr>
              <a:defRPr/>
            </a:pPr>
            <a:r>
              <a:rPr lang="en-US" sz="1100" dirty="0">
                <a:hlinkClick r:id="rId4"/>
              </a:rPr>
              <a:t>http://</a:t>
            </a:r>
            <a:r>
              <a:rPr lang="en-US" sz="1050" dirty="0">
                <a:hlinkClick r:id="rId4"/>
              </a:rPr>
              <a:t>www.youtube.com/watch?v=7AK4fBMNNbg</a:t>
            </a:r>
            <a:endParaRPr lang="en-US" sz="1100" dirty="0"/>
          </a:p>
        </p:txBody>
      </p:sp>
      <p:pic>
        <p:nvPicPr>
          <p:cNvPr id="25607" name="Picture 5"/>
          <p:cNvPicPr>
            <a:picLocks noChangeAspect="1" noChangeArrowheads="1"/>
          </p:cNvPicPr>
          <p:nvPr/>
        </p:nvPicPr>
        <p:blipFill>
          <a:blip r:embed="rId5" cstate="print"/>
          <a:srcRect l="10156" t="19792" r="37500" b="35417"/>
          <a:stretch>
            <a:fillRect/>
          </a:stretch>
        </p:blipFill>
        <p:spPr bwMode="auto">
          <a:xfrm>
            <a:off x="6669088" y="1117684"/>
            <a:ext cx="2017712" cy="1295400"/>
          </a:xfrm>
          <a:prstGeom prst="rect">
            <a:avLst/>
          </a:prstGeom>
          <a:noFill/>
          <a:ln w="9525">
            <a:noFill/>
            <a:miter lim="800000"/>
            <a:headEnd/>
            <a:tailEnd/>
          </a:ln>
        </p:spPr>
      </p:pic>
      <p:sp>
        <p:nvSpPr>
          <p:cNvPr id="10" name="TextBox 9"/>
          <p:cNvSpPr txBox="1"/>
          <p:nvPr/>
        </p:nvSpPr>
        <p:spPr>
          <a:xfrm>
            <a:off x="6096000" y="2387684"/>
            <a:ext cx="3200400" cy="254000"/>
          </a:xfrm>
          <a:prstGeom prst="rect">
            <a:avLst/>
          </a:prstGeom>
          <a:noFill/>
        </p:spPr>
        <p:txBody>
          <a:bodyPr>
            <a:spAutoFit/>
          </a:bodyPr>
          <a:lstStyle/>
          <a:p>
            <a:pPr algn="ctr">
              <a:defRPr/>
            </a:pPr>
            <a:r>
              <a:rPr lang="en-US" sz="1050" dirty="0">
                <a:hlinkClick r:id="rId6"/>
              </a:rPr>
              <a:t>http://www.youtube.com/watch?v=Ugo15urRgPk</a:t>
            </a:r>
            <a:endParaRPr lang="en-US" sz="1050" dirty="0"/>
          </a:p>
        </p:txBody>
      </p:sp>
      <p:pic>
        <p:nvPicPr>
          <p:cNvPr id="25609" name="Picture 9"/>
          <p:cNvPicPr>
            <a:picLocks noChangeAspect="1" noChangeArrowheads="1"/>
          </p:cNvPicPr>
          <p:nvPr/>
        </p:nvPicPr>
        <p:blipFill>
          <a:blip r:embed="rId7" cstate="print"/>
          <a:srcRect l="14844" t="19792" r="32813" b="35417"/>
          <a:stretch>
            <a:fillRect/>
          </a:stretch>
        </p:blipFill>
        <p:spPr bwMode="auto">
          <a:xfrm>
            <a:off x="6753447" y="3098884"/>
            <a:ext cx="1780953" cy="1143000"/>
          </a:xfrm>
          <a:prstGeom prst="rect">
            <a:avLst/>
          </a:prstGeom>
          <a:noFill/>
          <a:ln w="9525">
            <a:noFill/>
            <a:miter lim="800000"/>
            <a:headEnd/>
            <a:tailEnd/>
          </a:ln>
        </p:spPr>
      </p:pic>
      <p:sp>
        <p:nvSpPr>
          <p:cNvPr id="11" name="TextBox 10"/>
          <p:cNvSpPr txBox="1"/>
          <p:nvPr/>
        </p:nvSpPr>
        <p:spPr>
          <a:xfrm>
            <a:off x="6096000" y="4241884"/>
            <a:ext cx="3124200" cy="253916"/>
          </a:xfrm>
          <a:prstGeom prst="rect">
            <a:avLst/>
          </a:prstGeom>
          <a:noFill/>
        </p:spPr>
        <p:txBody>
          <a:bodyPr wrap="square" rtlCol="0">
            <a:spAutoFit/>
          </a:bodyPr>
          <a:lstStyle/>
          <a:p>
            <a:pPr algn="ctr"/>
            <a:r>
              <a:rPr lang="en-US" sz="1050" dirty="0" smtClean="0">
                <a:hlinkClick r:id="rId8"/>
              </a:rPr>
              <a:t>http://www.youtube.com/watch?v=w01pVI0q1HI</a:t>
            </a:r>
            <a:endParaRPr lang="en-US" sz="1050" dirty="0"/>
          </a:p>
        </p:txBody>
      </p:sp>
      <p:pic>
        <p:nvPicPr>
          <p:cNvPr id="25610" name="Picture 10"/>
          <p:cNvPicPr>
            <a:picLocks noChangeAspect="1" noChangeArrowheads="1"/>
          </p:cNvPicPr>
          <p:nvPr/>
        </p:nvPicPr>
        <p:blipFill>
          <a:blip r:embed="rId9" cstate="print"/>
          <a:srcRect l="17969" t="19792" r="36719" b="40624"/>
          <a:stretch>
            <a:fillRect/>
          </a:stretch>
        </p:blipFill>
        <p:spPr bwMode="auto">
          <a:xfrm>
            <a:off x="577516" y="3022684"/>
            <a:ext cx="1860884" cy="1219200"/>
          </a:xfrm>
          <a:prstGeom prst="rect">
            <a:avLst/>
          </a:prstGeom>
          <a:noFill/>
          <a:ln w="9525">
            <a:noFill/>
            <a:miter lim="800000"/>
            <a:headEnd/>
            <a:tailEnd/>
          </a:ln>
        </p:spPr>
      </p:pic>
      <p:sp>
        <p:nvSpPr>
          <p:cNvPr id="12" name="TextBox 11"/>
          <p:cNvSpPr txBox="1"/>
          <p:nvPr/>
        </p:nvSpPr>
        <p:spPr>
          <a:xfrm>
            <a:off x="-76200" y="4241884"/>
            <a:ext cx="3200400" cy="253916"/>
          </a:xfrm>
          <a:prstGeom prst="rect">
            <a:avLst/>
          </a:prstGeom>
          <a:noFill/>
        </p:spPr>
        <p:txBody>
          <a:bodyPr wrap="square" rtlCol="0">
            <a:spAutoFit/>
          </a:bodyPr>
          <a:lstStyle/>
          <a:p>
            <a:pPr algn="ctr"/>
            <a:r>
              <a:rPr lang="en-US" sz="1050" dirty="0" smtClean="0">
                <a:hlinkClick r:id="rId10"/>
              </a:rPr>
              <a:t>http://www.youtube.com/watch?v=kSwlEHq3uZQ</a:t>
            </a:r>
            <a:endParaRPr lang="en-US" sz="1050" dirty="0"/>
          </a:p>
        </p:txBody>
      </p:sp>
      <p:pic>
        <p:nvPicPr>
          <p:cNvPr id="25611" name="Picture 11"/>
          <p:cNvPicPr>
            <a:picLocks noChangeAspect="1" noChangeArrowheads="1"/>
          </p:cNvPicPr>
          <p:nvPr/>
        </p:nvPicPr>
        <p:blipFill>
          <a:blip r:embed="rId11" cstate="print"/>
          <a:srcRect l="17969" t="19792" r="39062" b="41319"/>
          <a:stretch>
            <a:fillRect/>
          </a:stretch>
        </p:blipFill>
        <p:spPr bwMode="auto">
          <a:xfrm>
            <a:off x="3690257" y="3022684"/>
            <a:ext cx="1796143" cy="1219200"/>
          </a:xfrm>
          <a:prstGeom prst="rect">
            <a:avLst/>
          </a:prstGeom>
          <a:noFill/>
          <a:ln w="9525">
            <a:noFill/>
            <a:miter lim="800000"/>
            <a:headEnd/>
            <a:tailEnd/>
          </a:ln>
        </p:spPr>
      </p:pic>
      <p:sp>
        <p:nvSpPr>
          <p:cNvPr id="14" name="TextBox 13"/>
          <p:cNvSpPr txBox="1"/>
          <p:nvPr/>
        </p:nvSpPr>
        <p:spPr>
          <a:xfrm>
            <a:off x="2971800" y="4241884"/>
            <a:ext cx="3276600" cy="253916"/>
          </a:xfrm>
          <a:prstGeom prst="rect">
            <a:avLst/>
          </a:prstGeom>
          <a:noFill/>
        </p:spPr>
        <p:txBody>
          <a:bodyPr wrap="square" rtlCol="0">
            <a:spAutoFit/>
          </a:bodyPr>
          <a:lstStyle/>
          <a:p>
            <a:pPr algn="ctr"/>
            <a:r>
              <a:rPr lang="en-US" sz="1050" dirty="0" smtClean="0">
                <a:hlinkClick r:id="rId12"/>
              </a:rPr>
              <a:t>http://www.youtube.com/watch?v=aMGZumFooYA</a:t>
            </a:r>
            <a:endParaRPr lang="en-US" sz="1050" dirty="0"/>
          </a:p>
        </p:txBody>
      </p:sp>
      <p:pic>
        <p:nvPicPr>
          <p:cNvPr id="25613" name="Picture 13"/>
          <p:cNvPicPr>
            <a:picLocks noChangeAspect="1" noChangeArrowheads="1"/>
          </p:cNvPicPr>
          <p:nvPr/>
        </p:nvPicPr>
        <p:blipFill>
          <a:blip r:embed="rId13" cstate="print"/>
          <a:srcRect l="17188" t="25000" r="41406" b="35417"/>
          <a:stretch>
            <a:fillRect/>
          </a:stretch>
        </p:blipFill>
        <p:spPr bwMode="auto">
          <a:xfrm>
            <a:off x="609600" y="4890303"/>
            <a:ext cx="1752600" cy="1256581"/>
          </a:xfrm>
          <a:prstGeom prst="rect">
            <a:avLst/>
          </a:prstGeom>
          <a:noFill/>
          <a:ln w="9525">
            <a:noFill/>
            <a:miter lim="800000"/>
            <a:headEnd/>
            <a:tailEnd/>
          </a:ln>
        </p:spPr>
      </p:pic>
      <p:sp>
        <p:nvSpPr>
          <p:cNvPr id="17" name="TextBox 16"/>
          <p:cNvSpPr txBox="1"/>
          <p:nvPr/>
        </p:nvSpPr>
        <p:spPr>
          <a:xfrm>
            <a:off x="-76200" y="6146884"/>
            <a:ext cx="3200400" cy="253916"/>
          </a:xfrm>
          <a:prstGeom prst="rect">
            <a:avLst/>
          </a:prstGeom>
          <a:noFill/>
        </p:spPr>
        <p:txBody>
          <a:bodyPr wrap="square" rtlCol="0">
            <a:spAutoFit/>
          </a:bodyPr>
          <a:lstStyle/>
          <a:p>
            <a:pPr algn="ctr"/>
            <a:r>
              <a:rPr lang="en-US" sz="1050" dirty="0" smtClean="0">
                <a:hlinkClick r:id="rId14"/>
              </a:rPr>
              <a:t>http://www.youtube.com/watch?v=wSTem_NLiko</a:t>
            </a:r>
            <a:endParaRPr lang="en-US" sz="1050" dirty="0"/>
          </a:p>
        </p:txBody>
      </p:sp>
      <p:pic>
        <p:nvPicPr>
          <p:cNvPr id="25614" name="Picture 14"/>
          <p:cNvPicPr>
            <a:picLocks noChangeAspect="1" noChangeArrowheads="1"/>
          </p:cNvPicPr>
          <p:nvPr/>
        </p:nvPicPr>
        <p:blipFill>
          <a:blip r:embed="rId15" cstate="print"/>
          <a:srcRect l="20313" t="22917" r="43750" b="40625"/>
          <a:stretch>
            <a:fillRect/>
          </a:stretch>
        </p:blipFill>
        <p:spPr bwMode="auto">
          <a:xfrm>
            <a:off x="3581400" y="1041484"/>
            <a:ext cx="1709058" cy="1300370"/>
          </a:xfrm>
          <a:prstGeom prst="rect">
            <a:avLst/>
          </a:prstGeom>
          <a:noFill/>
          <a:ln w="9525">
            <a:noFill/>
            <a:miter lim="800000"/>
            <a:headEnd/>
            <a:tailEnd/>
          </a:ln>
        </p:spPr>
      </p:pic>
      <p:sp>
        <p:nvSpPr>
          <p:cNvPr id="19" name="TextBox 18"/>
          <p:cNvSpPr txBox="1"/>
          <p:nvPr/>
        </p:nvSpPr>
        <p:spPr>
          <a:xfrm>
            <a:off x="3962400" y="697468"/>
            <a:ext cx="838200" cy="338554"/>
          </a:xfrm>
          <a:prstGeom prst="rect">
            <a:avLst/>
          </a:prstGeom>
          <a:noFill/>
        </p:spPr>
        <p:txBody>
          <a:bodyPr wrap="square" rtlCol="0">
            <a:spAutoFit/>
          </a:bodyPr>
          <a:lstStyle/>
          <a:p>
            <a:pPr algn="ctr"/>
            <a:r>
              <a:rPr lang="en-US" sz="1600" dirty="0" smtClean="0"/>
              <a:t>Part I</a:t>
            </a:r>
            <a:endParaRPr lang="en-US" sz="1600" dirty="0"/>
          </a:p>
        </p:txBody>
      </p:sp>
      <p:sp>
        <p:nvSpPr>
          <p:cNvPr id="20" name="TextBox 19"/>
          <p:cNvSpPr txBox="1"/>
          <p:nvPr/>
        </p:nvSpPr>
        <p:spPr>
          <a:xfrm>
            <a:off x="7239000" y="685800"/>
            <a:ext cx="838200" cy="338554"/>
          </a:xfrm>
          <a:prstGeom prst="rect">
            <a:avLst/>
          </a:prstGeom>
          <a:noFill/>
        </p:spPr>
        <p:txBody>
          <a:bodyPr wrap="square" rtlCol="0">
            <a:spAutoFit/>
          </a:bodyPr>
          <a:lstStyle/>
          <a:p>
            <a:pPr algn="ctr"/>
            <a:r>
              <a:rPr lang="en-US" sz="1600" dirty="0" smtClean="0"/>
              <a:t>Part II</a:t>
            </a:r>
            <a:endParaRPr lang="en-US" sz="1600" dirty="0"/>
          </a:p>
        </p:txBody>
      </p:sp>
      <p:sp>
        <p:nvSpPr>
          <p:cNvPr id="21" name="TextBox 20"/>
          <p:cNvSpPr txBox="1"/>
          <p:nvPr/>
        </p:nvSpPr>
        <p:spPr>
          <a:xfrm>
            <a:off x="1066800" y="2667000"/>
            <a:ext cx="838200" cy="338554"/>
          </a:xfrm>
          <a:prstGeom prst="rect">
            <a:avLst/>
          </a:prstGeom>
          <a:noFill/>
        </p:spPr>
        <p:txBody>
          <a:bodyPr wrap="square" rtlCol="0">
            <a:spAutoFit/>
          </a:bodyPr>
          <a:lstStyle/>
          <a:p>
            <a:pPr algn="ctr"/>
            <a:r>
              <a:rPr lang="en-US" sz="1600" dirty="0" smtClean="0"/>
              <a:t>Part III</a:t>
            </a:r>
            <a:endParaRPr lang="en-US" sz="1600" dirty="0"/>
          </a:p>
        </p:txBody>
      </p:sp>
      <p:sp>
        <p:nvSpPr>
          <p:cNvPr id="22" name="TextBox 21"/>
          <p:cNvSpPr txBox="1"/>
          <p:nvPr/>
        </p:nvSpPr>
        <p:spPr>
          <a:xfrm>
            <a:off x="4114800" y="2667000"/>
            <a:ext cx="838200" cy="338554"/>
          </a:xfrm>
          <a:prstGeom prst="rect">
            <a:avLst/>
          </a:prstGeom>
          <a:noFill/>
        </p:spPr>
        <p:txBody>
          <a:bodyPr wrap="square" rtlCol="0">
            <a:spAutoFit/>
          </a:bodyPr>
          <a:lstStyle/>
          <a:p>
            <a:pPr algn="ctr"/>
            <a:r>
              <a:rPr lang="en-US" sz="1600" dirty="0" smtClean="0"/>
              <a:t>Part IV</a:t>
            </a:r>
            <a:endParaRPr lang="en-US" sz="1600" dirty="0"/>
          </a:p>
        </p:txBody>
      </p:sp>
      <p:sp>
        <p:nvSpPr>
          <p:cNvPr id="23" name="TextBox 22"/>
          <p:cNvSpPr txBox="1"/>
          <p:nvPr/>
        </p:nvSpPr>
        <p:spPr>
          <a:xfrm>
            <a:off x="7239000" y="2743200"/>
            <a:ext cx="838200" cy="338554"/>
          </a:xfrm>
          <a:prstGeom prst="rect">
            <a:avLst/>
          </a:prstGeom>
          <a:noFill/>
        </p:spPr>
        <p:txBody>
          <a:bodyPr wrap="square" rtlCol="0">
            <a:spAutoFit/>
          </a:bodyPr>
          <a:lstStyle/>
          <a:p>
            <a:pPr algn="ctr"/>
            <a:r>
              <a:rPr lang="en-US" sz="1600" dirty="0" smtClean="0"/>
              <a:t>Part V</a:t>
            </a:r>
            <a:endParaRPr lang="en-US" sz="1600" dirty="0"/>
          </a:p>
        </p:txBody>
      </p:sp>
      <p:sp>
        <p:nvSpPr>
          <p:cNvPr id="24" name="TextBox 23"/>
          <p:cNvSpPr txBox="1"/>
          <p:nvPr/>
        </p:nvSpPr>
        <p:spPr>
          <a:xfrm>
            <a:off x="1066800" y="4538246"/>
            <a:ext cx="838200" cy="338554"/>
          </a:xfrm>
          <a:prstGeom prst="rect">
            <a:avLst/>
          </a:prstGeom>
          <a:noFill/>
        </p:spPr>
        <p:txBody>
          <a:bodyPr wrap="square" rtlCol="0">
            <a:spAutoFit/>
          </a:bodyPr>
          <a:lstStyle/>
          <a:p>
            <a:pPr algn="ctr"/>
            <a:r>
              <a:rPr lang="en-US" sz="1600" dirty="0" smtClean="0"/>
              <a:t>Part VI</a:t>
            </a:r>
            <a:endParaRPr lang="en-US" sz="16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6629400" cy="6724918"/>
          </a:xfrm>
          <a:prstGeom prst="rect">
            <a:avLst/>
          </a:prstGeom>
          <a:noFill/>
        </p:spPr>
        <p:txBody>
          <a:bodyPr wrap="square" rtlCol="0">
            <a:spAutoFit/>
          </a:bodyPr>
          <a:lstStyle/>
          <a:p>
            <a:pPr algn="ctr"/>
            <a:r>
              <a:rPr lang="en-US" sz="2800" dirty="0" smtClean="0">
                <a:latin typeface="+mj-lt"/>
              </a:rPr>
              <a:t>David Call’s linocut</a:t>
            </a:r>
            <a:endParaRPr lang="en-US" sz="2800" dirty="0">
              <a:latin typeface="+mj-lt"/>
            </a:endParaRPr>
          </a:p>
          <a:p>
            <a:pPr algn="ctr"/>
            <a:endParaRPr lang="en-US" sz="2800" dirty="0" smtClean="0">
              <a:latin typeface="+mj-lt"/>
            </a:endParaRPr>
          </a:p>
          <a:p>
            <a:pPr algn="ctr"/>
            <a:endParaRPr lang="en-US" sz="2800" dirty="0" smtClean="0">
              <a:latin typeface="+mj-lt"/>
            </a:endParaRPr>
          </a:p>
          <a:p>
            <a:pPr algn="ctr"/>
            <a:endParaRPr lang="en-US" sz="2800" dirty="0">
              <a:latin typeface="+mj-lt"/>
            </a:endParaRPr>
          </a:p>
          <a:p>
            <a:pPr algn="ctr"/>
            <a:endParaRPr lang="en-US" sz="2800" dirty="0" smtClean="0">
              <a:latin typeface="+mj-lt"/>
            </a:endParaRPr>
          </a:p>
          <a:p>
            <a:pPr algn="ctr"/>
            <a:endParaRPr lang="en-US" sz="2800" dirty="0" smtClean="0">
              <a:latin typeface="+mj-lt"/>
            </a:endParaRPr>
          </a:p>
          <a:p>
            <a:pPr algn="ctr"/>
            <a:endParaRPr lang="en-US" sz="2800" dirty="0" smtClean="0">
              <a:latin typeface="+mj-lt"/>
            </a:endParaRPr>
          </a:p>
          <a:p>
            <a:pPr algn="ctr"/>
            <a:endParaRPr lang="en-US" sz="2800" dirty="0" smtClean="0">
              <a:latin typeface="+mj-lt"/>
            </a:endParaRPr>
          </a:p>
          <a:p>
            <a:pPr algn="ctr"/>
            <a:endParaRPr lang="en-US" sz="2800" dirty="0" smtClean="0">
              <a:latin typeface="+mj-lt"/>
            </a:endParaRPr>
          </a:p>
          <a:p>
            <a:pPr algn="ctr"/>
            <a:endParaRPr lang="en-US" sz="2800" dirty="0" smtClean="0">
              <a:latin typeface="+mj-lt"/>
            </a:endParaRPr>
          </a:p>
          <a:p>
            <a:pPr algn="ctr"/>
            <a:endParaRPr lang="en-US" sz="2800" dirty="0" smtClean="0">
              <a:latin typeface="+mj-lt"/>
            </a:endParaRPr>
          </a:p>
          <a:p>
            <a:pPr algn="ctr"/>
            <a:endParaRPr lang="en-US" sz="2800" dirty="0" smtClean="0">
              <a:latin typeface="+mj-lt"/>
            </a:endParaRPr>
          </a:p>
          <a:p>
            <a:pPr algn="ctr"/>
            <a:endParaRPr lang="en-US" sz="2800" dirty="0">
              <a:latin typeface="+mj-lt"/>
            </a:endParaRPr>
          </a:p>
          <a:p>
            <a:pPr algn="ctr"/>
            <a:endParaRPr lang="en-US" sz="2800" dirty="0" smtClean="0">
              <a:latin typeface="+mj-lt"/>
            </a:endParaRPr>
          </a:p>
          <a:p>
            <a:pPr algn="ctr"/>
            <a:r>
              <a:rPr lang="en-US" sz="2800" dirty="0" smtClean="0"/>
              <a:t>Thank you for watching</a:t>
            </a:r>
            <a:r>
              <a:rPr lang="en-US" sz="2800" dirty="0" smtClean="0"/>
              <a:t>.</a:t>
            </a:r>
            <a:endParaRPr lang="en-US" sz="2800" dirty="0" smtClean="0">
              <a:latin typeface="+mj-lt"/>
            </a:endParaRPr>
          </a:p>
          <a:p>
            <a:pPr algn="ctr"/>
            <a:r>
              <a:rPr lang="en-US" sz="1100" dirty="0" err="1" smtClean="0">
                <a:latin typeface="+mj-lt"/>
              </a:rPr>
              <a:t>Deafhood</a:t>
            </a:r>
            <a:r>
              <a:rPr lang="en-US" sz="1100" dirty="0" smtClean="0">
                <a:latin typeface="+mj-lt"/>
              </a:rPr>
              <a:t> to </a:t>
            </a:r>
            <a:r>
              <a:rPr lang="en-US" sz="1100" dirty="0" err="1" smtClean="0">
                <a:latin typeface="+mj-lt"/>
              </a:rPr>
              <a:t>Artivism</a:t>
            </a:r>
            <a:r>
              <a:rPr lang="en-US" sz="1100" dirty="0" smtClean="0">
                <a:latin typeface="+mj-lt"/>
              </a:rPr>
              <a:t>  - NTID’s 45</a:t>
            </a:r>
            <a:r>
              <a:rPr lang="en-US" sz="1100" baseline="30000" dirty="0" smtClean="0">
                <a:latin typeface="+mj-lt"/>
              </a:rPr>
              <a:t>th</a:t>
            </a:r>
            <a:r>
              <a:rPr lang="en-US" sz="1100" dirty="0" smtClean="0">
                <a:latin typeface="+mj-lt"/>
              </a:rPr>
              <a:t> Anniversary 2013</a:t>
            </a:r>
            <a:endParaRPr lang="en-US" sz="1100" dirty="0">
              <a:latin typeface="+mj-lt"/>
            </a:endParaRPr>
          </a:p>
        </p:txBody>
      </p:sp>
      <p:pic>
        <p:nvPicPr>
          <p:cNvPr id="3" name="Picture 2" descr="davidevia.jpg"/>
          <p:cNvPicPr>
            <a:picLocks noChangeAspect="1"/>
          </p:cNvPicPr>
          <p:nvPr/>
        </p:nvPicPr>
        <p:blipFill>
          <a:blip r:embed="rId2" cstate="print"/>
          <a:stretch>
            <a:fillRect/>
          </a:stretch>
        </p:blipFill>
        <p:spPr>
          <a:xfrm>
            <a:off x="1193800" y="838200"/>
            <a:ext cx="6883400" cy="5162550"/>
          </a:xfrm>
          <a:prstGeom prst="rect">
            <a:avLst/>
          </a:prstGeo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isolationMED.jpg"/>
          <p:cNvPicPr>
            <a:picLocks noChangeAspect="1"/>
          </p:cNvPicPr>
          <p:nvPr/>
        </p:nvPicPr>
        <p:blipFill>
          <a:blip r:embed="rId2" cstate="print"/>
          <a:srcRect/>
          <a:stretch>
            <a:fillRect/>
          </a:stretch>
        </p:blipFill>
        <p:spPr bwMode="auto">
          <a:xfrm>
            <a:off x="2603500" y="989013"/>
            <a:ext cx="6235700" cy="5030787"/>
          </a:xfrm>
          <a:prstGeom prst="rect">
            <a:avLst/>
          </a:prstGeom>
          <a:noFill/>
          <a:ln w="9525">
            <a:noFill/>
            <a:miter lim="800000"/>
            <a:headEnd/>
            <a:tailEnd/>
          </a:ln>
        </p:spPr>
      </p:pic>
      <p:sp>
        <p:nvSpPr>
          <p:cNvPr id="4099" name="TextBox 2"/>
          <p:cNvSpPr txBox="1">
            <a:spLocks noChangeArrowheads="1"/>
          </p:cNvSpPr>
          <p:nvPr/>
        </p:nvSpPr>
        <p:spPr bwMode="auto">
          <a:xfrm>
            <a:off x="228600" y="614363"/>
            <a:ext cx="3962400" cy="2586037"/>
          </a:xfrm>
          <a:prstGeom prst="rect">
            <a:avLst/>
          </a:prstGeom>
          <a:noFill/>
          <a:ln w="9525">
            <a:noFill/>
            <a:miter lim="800000"/>
            <a:headEnd/>
            <a:tailEnd/>
          </a:ln>
        </p:spPr>
        <p:txBody>
          <a:bodyPr>
            <a:spAutoFit/>
          </a:bodyPr>
          <a:lstStyle/>
          <a:p>
            <a:r>
              <a:rPr lang="en-US" b="1">
                <a:latin typeface="Verdana" pitchFamily="34" charset="0"/>
              </a:rPr>
              <a:t>Isolation</a:t>
            </a:r>
            <a:r>
              <a:rPr lang="en-US">
                <a:latin typeface="Verdana" pitchFamily="34" charset="0"/>
              </a:rPr>
              <a:t> </a:t>
            </a:r>
            <a:r>
              <a:rPr lang="en-US" sz="1400">
                <a:latin typeface="Verdana" pitchFamily="34" charset="0"/>
              </a:rPr>
              <a:t>8x10inch, oil on canvas</a:t>
            </a:r>
          </a:p>
          <a:p>
            <a:endParaRPr lang="en-US">
              <a:latin typeface="Verdana" pitchFamily="34" charset="0"/>
            </a:endParaRPr>
          </a:p>
          <a:p>
            <a:r>
              <a:rPr lang="en-US">
                <a:latin typeface="Verdana" pitchFamily="34" charset="0"/>
              </a:rPr>
              <a:t>I started with </a:t>
            </a:r>
          </a:p>
          <a:p>
            <a:r>
              <a:rPr lang="en-US">
                <a:latin typeface="Verdana" pitchFamily="34" charset="0"/>
              </a:rPr>
              <a:t>anger, denial </a:t>
            </a:r>
          </a:p>
          <a:p>
            <a:r>
              <a:rPr lang="en-US">
                <a:latin typeface="Verdana" pitchFamily="34" charset="0"/>
              </a:rPr>
              <a:t>and frustration.</a:t>
            </a:r>
          </a:p>
          <a:p>
            <a:endParaRPr lang="en-US">
              <a:latin typeface="Verdana" pitchFamily="34" charset="0"/>
            </a:endParaRPr>
          </a:p>
          <a:p>
            <a:r>
              <a:rPr lang="en-US">
                <a:latin typeface="Verdana" pitchFamily="34" charset="0"/>
              </a:rPr>
              <a:t>And suddenly, </a:t>
            </a:r>
            <a:br>
              <a:rPr lang="en-US">
                <a:latin typeface="Verdana" pitchFamily="34" charset="0"/>
              </a:rPr>
            </a:br>
            <a:r>
              <a:rPr lang="en-US">
                <a:latin typeface="Verdana" pitchFamily="34" charset="0"/>
              </a:rPr>
              <a:t>I became very </a:t>
            </a:r>
          </a:p>
          <a:p>
            <a:r>
              <a:rPr lang="en-US">
                <a:latin typeface="Verdana" pitchFamily="34" charset="0"/>
              </a:rPr>
              <a:t>isolated.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audismMED.jpg"/>
          <p:cNvPicPr>
            <a:picLocks noChangeAspect="1"/>
          </p:cNvPicPr>
          <p:nvPr/>
        </p:nvPicPr>
        <p:blipFill>
          <a:blip r:embed="rId2" cstate="print"/>
          <a:srcRect/>
          <a:stretch>
            <a:fillRect/>
          </a:stretch>
        </p:blipFill>
        <p:spPr bwMode="auto">
          <a:xfrm>
            <a:off x="2395538" y="1257300"/>
            <a:ext cx="6367462" cy="4305300"/>
          </a:xfrm>
          <a:prstGeom prst="rect">
            <a:avLst/>
          </a:prstGeom>
          <a:noFill/>
          <a:ln w="9525">
            <a:noFill/>
            <a:miter lim="800000"/>
            <a:headEnd/>
            <a:tailEnd/>
          </a:ln>
        </p:spPr>
      </p:pic>
      <p:sp>
        <p:nvSpPr>
          <p:cNvPr id="5123" name="TextBox 2"/>
          <p:cNvSpPr txBox="1">
            <a:spLocks noChangeArrowheads="1"/>
          </p:cNvSpPr>
          <p:nvPr/>
        </p:nvSpPr>
        <p:spPr bwMode="auto">
          <a:xfrm>
            <a:off x="228600" y="863600"/>
            <a:ext cx="5791200" cy="3140075"/>
          </a:xfrm>
          <a:prstGeom prst="rect">
            <a:avLst/>
          </a:prstGeom>
          <a:noFill/>
          <a:ln w="9525">
            <a:noFill/>
            <a:miter lim="800000"/>
            <a:headEnd/>
            <a:tailEnd/>
          </a:ln>
        </p:spPr>
        <p:txBody>
          <a:bodyPr>
            <a:spAutoFit/>
          </a:bodyPr>
          <a:lstStyle/>
          <a:p>
            <a:r>
              <a:rPr lang="en-US" b="1">
                <a:latin typeface="Verdana" pitchFamily="34" charset="0"/>
              </a:rPr>
              <a:t>Audism</a:t>
            </a:r>
            <a:r>
              <a:rPr lang="en-US">
                <a:latin typeface="Verdana" pitchFamily="34" charset="0"/>
              </a:rPr>
              <a:t>, </a:t>
            </a:r>
            <a:r>
              <a:rPr lang="en-US" sz="1400">
                <a:latin typeface="Verdana" pitchFamily="34" charset="0"/>
              </a:rPr>
              <a:t>20x30inch, Oil on canvas</a:t>
            </a:r>
          </a:p>
          <a:p>
            <a:endParaRPr lang="en-US">
              <a:latin typeface="Verdana" pitchFamily="34" charset="0"/>
            </a:endParaRPr>
          </a:p>
          <a:p>
            <a:r>
              <a:rPr lang="en-US">
                <a:latin typeface="Verdana" pitchFamily="34" charset="0"/>
              </a:rPr>
              <a:t>This is the first</a:t>
            </a:r>
          </a:p>
          <a:p>
            <a:r>
              <a:rPr lang="en-US">
                <a:latin typeface="Verdana" pitchFamily="34" charset="0"/>
              </a:rPr>
              <a:t>Audism painting.</a:t>
            </a:r>
          </a:p>
          <a:p>
            <a:endParaRPr lang="en-US">
              <a:latin typeface="Verdana" pitchFamily="34" charset="0"/>
            </a:endParaRPr>
          </a:p>
          <a:p>
            <a:r>
              <a:rPr lang="en-US">
                <a:latin typeface="Verdana" pitchFamily="34" charset="0"/>
              </a:rPr>
              <a:t>This is when </a:t>
            </a:r>
          </a:p>
          <a:p>
            <a:r>
              <a:rPr lang="en-US">
                <a:latin typeface="Verdana" pitchFamily="34" charset="0"/>
              </a:rPr>
              <a:t>I started to </a:t>
            </a:r>
          </a:p>
          <a:p>
            <a:r>
              <a:rPr lang="en-US">
                <a:latin typeface="Verdana" pitchFamily="34" charset="0"/>
              </a:rPr>
              <a:t>open up more </a:t>
            </a:r>
          </a:p>
          <a:p>
            <a:r>
              <a:rPr lang="en-US">
                <a:latin typeface="Verdana" pitchFamily="34" charset="0"/>
              </a:rPr>
              <a:t>and let out  my </a:t>
            </a:r>
          </a:p>
          <a:p>
            <a:r>
              <a:rPr lang="en-US">
                <a:latin typeface="Verdana" pitchFamily="34" charset="0"/>
              </a:rPr>
              <a:t>frustration from </a:t>
            </a:r>
          </a:p>
          <a:p>
            <a:r>
              <a:rPr lang="en-US">
                <a:latin typeface="Verdana" pitchFamily="34" charset="0"/>
              </a:rPr>
              <a:t>oppression.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understandingdeafMED.jpg"/>
          <p:cNvPicPr>
            <a:picLocks noChangeAspect="1"/>
          </p:cNvPicPr>
          <p:nvPr/>
        </p:nvPicPr>
        <p:blipFill>
          <a:blip r:embed="rId2" cstate="print"/>
          <a:srcRect/>
          <a:stretch>
            <a:fillRect/>
          </a:stretch>
        </p:blipFill>
        <p:spPr bwMode="auto">
          <a:xfrm>
            <a:off x="2527300" y="1060450"/>
            <a:ext cx="6388100" cy="4730750"/>
          </a:xfrm>
          <a:prstGeom prst="rect">
            <a:avLst/>
          </a:prstGeom>
          <a:noFill/>
          <a:ln w="9525">
            <a:noFill/>
            <a:miter lim="800000"/>
            <a:headEnd/>
            <a:tailEnd/>
          </a:ln>
        </p:spPr>
      </p:pic>
      <p:sp>
        <p:nvSpPr>
          <p:cNvPr id="6147" name="TextBox 2"/>
          <p:cNvSpPr txBox="1">
            <a:spLocks noChangeArrowheads="1"/>
          </p:cNvSpPr>
          <p:nvPr/>
        </p:nvSpPr>
        <p:spPr bwMode="auto">
          <a:xfrm>
            <a:off x="152400" y="358775"/>
            <a:ext cx="7010400" cy="4800600"/>
          </a:xfrm>
          <a:prstGeom prst="rect">
            <a:avLst/>
          </a:prstGeom>
          <a:noFill/>
          <a:ln w="9525">
            <a:noFill/>
            <a:miter lim="800000"/>
            <a:headEnd/>
            <a:tailEnd/>
          </a:ln>
        </p:spPr>
        <p:txBody>
          <a:bodyPr>
            <a:spAutoFit/>
          </a:bodyPr>
          <a:lstStyle/>
          <a:p>
            <a:r>
              <a:rPr lang="en-US" b="1">
                <a:latin typeface="Verdana" pitchFamily="34" charset="0"/>
              </a:rPr>
              <a:t>Understanding Deaf Culture</a:t>
            </a:r>
            <a:r>
              <a:rPr lang="en-US">
                <a:latin typeface="Verdana" pitchFamily="34" charset="0"/>
              </a:rPr>
              <a:t>, </a:t>
            </a:r>
            <a:r>
              <a:rPr lang="en-US" sz="1400">
                <a:latin typeface="Verdana" pitchFamily="34" charset="0"/>
              </a:rPr>
              <a:t>size 30x40inch, oil on canvas</a:t>
            </a:r>
          </a:p>
          <a:p>
            <a:endParaRPr lang="en-US">
              <a:latin typeface="Verdana" pitchFamily="34" charset="0"/>
            </a:endParaRPr>
          </a:p>
          <a:p>
            <a:r>
              <a:rPr lang="en-US">
                <a:latin typeface="Verdana" pitchFamily="34" charset="0"/>
              </a:rPr>
              <a:t>Paddy Ladd’s book, </a:t>
            </a:r>
            <a:br>
              <a:rPr lang="en-US">
                <a:latin typeface="Verdana" pitchFamily="34" charset="0"/>
              </a:rPr>
            </a:br>
            <a:r>
              <a:rPr lang="en-US" i="1">
                <a:latin typeface="Verdana" pitchFamily="34" charset="0"/>
              </a:rPr>
              <a:t>Understanding </a:t>
            </a:r>
            <a:br>
              <a:rPr lang="en-US" i="1">
                <a:latin typeface="Verdana" pitchFamily="34" charset="0"/>
              </a:rPr>
            </a:br>
            <a:r>
              <a:rPr lang="en-US" i="1">
                <a:latin typeface="Verdana" pitchFamily="34" charset="0"/>
              </a:rPr>
              <a:t>Deaf Culture </a:t>
            </a:r>
            <a:br>
              <a:rPr lang="en-US" i="1">
                <a:latin typeface="Verdana" pitchFamily="34" charset="0"/>
              </a:rPr>
            </a:br>
            <a:r>
              <a:rPr lang="en-US" i="1">
                <a:latin typeface="Verdana" pitchFamily="34" charset="0"/>
              </a:rPr>
              <a:t>in Search of </a:t>
            </a:r>
            <a:br>
              <a:rPr lang="en-US" i="1">
                <a:latin typeface="Verdana" pitchFamily="34" charset="0"/>
              </a:rPr>
            </a:br>
            <a:r>
              <a:rPr lang="en-US" i="1">
                <a:latin typeface="Verdana" pitchFamily="34" charset="0"/>
              </a:rPr>
              <a:t>Deafhood</a:t>
            </a:r>
            <a:r>
              <a:rPr lang="en-US">
                <a:latin typeface="Verdana" pitchFamily="34" charset="0"/>
              </a:rPr>
              <a:t>, </a:t>
            </a:r>
            <a:br>
              <a:rPr lang="en-US">
                <a:latin typeface="Verdana" pitchFamily="34" charset="0"/>
              </a:rPr>
            </a:br>
            <a:endParaRPr lang="en-US">
              <a:latin typeface="Verdana" pitchFamily="34" charset="0"/>
            </a:endParaRPr>
          </a:p>
          <a:p>
            <a:r>
              <a:rPr lang="en-US">
                <a:latin typeface="Verdana" pitchFamily="34" charset="0"/>
              </a:rPr>
              <a:t>helped me to </a:t>
            </a:r>
          </a:p>
          <a:p>
            <a:r>
              <a:rPr lang="en-US">
                <a:latin typeface="Verdana" pitchFamily="34" charset="0"/>
              </a:rPr>
              <a:t>understand more </a:t>
            </a:r>
          </a:p>
          <a:p>
            <a:r>
              <a:rPr lang="en-US">
                <a:latin typeface="Verdana" pitchFamily="34" charset="0"/>
              </a:rPr>
              <a:t>about Deaf Ethnic </a:t>
            </a:r>
          </a:p>
          <a:p>
            <a:r>
              <a:rPr lang="en-US">
                <a:latin typeface="Verdana" pitchFamily="34" charset="0"/>
              </a:rPr>
              <a:t>and oppression.</a:t>
            </a:r>
          </a:p>
          <a:p>
            <a:endParaRPr lang="en-US">
              <a:latin typeface="Verdana" pitchFamily="34" charset="0"/>
            </a:endParaRPr>
          </a:p>
          <a:p>
            <a:endParaRPr lang="en-US">
              <a:latin typeface="Verdana" pitchFamily="34" charset="0"/>
            </a:endParaRPr>
          </a:p>
          <a:p>
            <a:endParaRPr lang="en-US">
              <a:latin typeface="Verdana" pitchFamily="34" charset="0"/>
            </a:endParaRPr>
          </a:p>
          <a:p>
            <a:endParaRPr lang="en-US">
              <a:latin typeface="Verdana" pitchFamily="34" charset="0"/>
            </a:endParaRPr>
          </a:p>
          <a:p>
            <a:endParaRPr lang="en-US">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agbMED.jpg"/>
          <p:cNvPicPr>
            <a:picLocks noChangeAspect="1"/>
          </p:cNvPicPr>
          <p:nvPr/>
        </p:nvPicPr>
        <p:blipFill>
          <a:blip r:embed="rId2" cstate="print"/>
          <a:srcRect/>
          <a:stretch>
            <a:fillRect/>
          </a:stretch>
        </p:blipFill>
        <p:spPr bwMode="auto">
          <a:xfrm>
            <a:off x="4873625" y="457200"/>
            <a:ext cx="3813175" cy="5791200"/>
          </a:xfrm>
          <a:prstGeom prst="rect">
            <a:avLst/>
          </a:prstGeom>
          <a:noFill/>
          <a:ln w="9525">
            <a:noFill/>
            <a:miter lim="800000"/>
            <a:headEnd/>
            <a:tailEnd/>
          </a:ln>
        </p:spPr>
      </p:pic>
      <p:sp>
        <p:nvSpPr>
          <p:cNvPr id="7171" name="TextBox 2"/>
          <p:cNvSpPr txBox="1">
            <a:spLocks noChangeArrowheads="1"/>
          </p:cNvSpPr>
          <p:nvPr/>
        </p:nvSpPr>
        <p:spPr bwMode="auto">
          <a:xfrm>
            <a:off x="228600" y="461963"/>
            <a:ext cx="4572000" cy="3908425"/>
          </a:xfrm>
          <a:prstGeom prst="rect">
            <a:avLst/>
          </a:prstGeom>
          <a:noFill/>
          <a:ln w="9525">
            <a:noFill/>
            <a:miter lim="800000"/>
            <a:headEnd/>
            <a:tailEnd/>
          </a:ln>
        </p:spPr>
        <p:txBody>
          <a:bodyPr>
            <a:spAutoFit/>
          </a:bodyPr>
          <a:lstStyle/>
          <a:p>
            <a:r>
              <a:rPr lang="en-US" b="1">
                <a:latin typeface="Verdana" pitchFamily="34" charset="0"/>
              </a:rPr>
              <a:t>Misguided Benevolent</a:t>
            </a:r>
          </a:p>
          <a:p>
            <a:r>
              <a:rPr lang="en-US" sz="1400">
                <a:latin typeface="Verdana" pitchFamily="34" charset="0"/>
              </a:rPr>
              <a:t>20x30inch, oil on canvas</a:t>
            </a:r>
          </a:p>
          <a:p>
            <a:endParaRPr lang="en-US">
              <a:latin typeface="Verdana" pitchFamily="34" charset="0"/>
            </a:endParaRPr>
          </a:p>
          <a:p>
            <a:endParaRPr lang="en-US">
              <a:latin typeface="Verdana" pitchFamily="34" charset="0"/>
            </a:endParaRPr>
          </a:p>
          <a:p>
            <a:r>
              <a:rPr lang="en-US">
                <a:latin typeface="Verdana" pitchFamily="34" charset="0"/>
              </a:rPr>
              <a:t>This is when I started learning </a:t>
            </a:r>
            <a:r>
              <a:rPr lang="en-US" b="1">
                <a:latin typeface="Verdana" pitchFamily="34" charset="0"/>
              </a:rPr>
              <a:t>more</a:t>
            </a:r>
            <a:r>
              <a:rPr lang="en-US">
                <a:latin typeface="Verdana" pitchFamily="34" charset="0"/>
              </a:rPr>
              <a:t> about </a:t>
            </a:r>
            <a:r>
              <a:rPr lang="en-US" b="1">
                <a:latin typeface="Verdana" pitchFamily="34" charset="0"/>
              </a:rPr>
              <a:t>Alexander Graham Bell</a:t>
            </a:r>
            <a:r>
              <a:rPr lang="en-US">
                <a:latin typeface="Verdana" pitchFamily="34" charset="0"/>
              </a:rPr>
              <a:t>. </a:t>
            </a:r>
          </a:p>
          <a:p>
            <a:endParaRPr lang="en-US">
              <a:latin typeface="Verdana" pitchFamily="34" charset="0"/>
            </a:endParaRPr>
          </a:p>
          <a:p>
            <a:r>
              <a:rPr lang="en-US">
                <a:latin typeface="Verdana" pitchFamily="34" charset="0"/>
              </a:rPr>
              <a:t>With his fingers signing ‘X’, he is saying, “Stay away from me. I didn’t do anything bad.”</a:t>
            </a:r>
          </a:p>
          <a:p>
            <a:endParaRPr lang="en-US">
              <a:latin typeface="Verdana" pitchFamily="34" charset="0"/>
            </a:endParaRPr>
          </a:p>
          <a:p>
            <a:endParaRPr lang="en-US">
              <a:latin typeface="Verdana" pitchFamily="34" charset="0"/>
            </a:endParaRPr>
          </a:p>
          <a:p>
            <a:endParaRPr lang="en-US">
              <a:latin typeface="Verdana" pitchFamily="34" charset="0"/>
            </a:endParaRPr>
          </a:p>
          <a:p>
            <a:endParaRPr lang="en-US">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lephantinthedeafroomMED.jpg"/>
          <p:cNvPicPr>
            <a:picLocks noChangeAspect="1"/>
          </p:cNvPicPr>
          <p:nvPr/>
        </p:nvPicPr>
        <p:blipFill>
          <a:blip r:embed="rId2" cstate="print"/>
          <a:srcRect/>
          <a:stretch>
            <a:fillRect/>
          </a:stretch>
        </p:blipFill>
        <p:spPr bwMode="auto">
          <a:xfrm>
            <a:off x="3732213" y="196850"/>
            <a:ext cx="5183187" cy="6661150"/>
          </a:xfrm>
          <a:prstGeom prst="rect">
            <a:avLst/>
          </a:prstGeom>
          <a:noFill/>
          <a:ln w="9525">
            <a:noFill/>
            <a:miter lim="800000"/>
            <a:headEnd/>
            <a:tailEnd/>
          </a:ln>
        </p:spPr>
      </p:pic>
      <p:sp>
        <p:nvSpPr>
          <p:cNvPr id="8195" name="TextBox 3"/>
          <p:cNvSpPr txBox="1">
            <a:spLocks noChangeArrowheads="1"/>
          </p:cNvSpPr>
          <p:nvPr/>
        </p:nvSpPr>
        <p:spPr bwMode="auto">
          <a:xfrm>
            <a:off x="152400" y="288925"/>
            <a:ext cx="3657600" cy="6340475"/>
          </a:xfrm>
          <a:prstGeom prst="rect">
            <a:avLst/>
          </a:prstGeom>
          <a:noFill/>
          <a:ln w="9525">
            <a:noFill/>
            <a:miter lim="800000"/>
            <a:headEnd/>
            <a:tailEnd/>
          </a:ln>
        </p:spPr>
        <p:txBody>
          <a:bodyPr>
            <a:spAutoFit/>
          </a:bodyPr>
          <a:lstStyle/>
          <a:p>
            <a:r>
              <a:rPr lang="en-US" sz="1400" b="1">
                <a:latin typeface="Verdana" pitchFamily="34" charset="0"/>
              </a:rPr>
              <a:t>The Elephant in the Deaf Room</a:t>
            </a:r>
            <a:r>
              <a:rPr lang="en-US">
                <a:latin typeface="Verdana" pitchFamily="34" charset="0"/>
              </a:rPr>
              <a:t/>
            </a:r>
            <a:br>
              <a:rPr lang="en-US">
                <a:latin typeface="Verdana" pitchFamily="34" charset="0"/>
              </a:rPr>
            </a:br>
            <a:r>
              <a:rPr lang="en-US" sz="1400">
                <a:latin typeface="Verdana" pitchFamily="34" charset="0"/>
              </a:rPr>
              <a:t>11x14inch, oil on canvas</a:t>
            </a:r>
            <a:endParaRPr lang="en-US">
              <a:latin typeface="Verdana" pitchFamily="34" charset="0"/>
            </a:endParaRPr>
          </a:p>
          <a:p>
            <a:endParaRPr lang="en-US">
              <a:latin typeface="Verdana" pitchFamily="34" charset="0"/>
            </a:endParaRPr>
          </a:p>
          <a:p>
            <a:endParaRPr lang="en-US">
              <a:latin typeface="Verdana" pitchFamily="34" charset="0"/>
            </a:endParaRPr>
          </a:p>
          <a:p>
            <a:r>
              <a:rPr lang="en-US">
                <a:latin typeface="Verdana" pitchFamily="34" charset="0"/>
              </a:rPr>
              <a:t>The elephant is Alexander Graham Bell in a tiny Deaf room with blinded parents of Deaf children in the corners of the room who are stressed out with anxiety and fear. They have been blinded, unable to see what is happening in the room. Unable to see that Alexander Graham Bell and his associates are hurting their Deaf babies. </a:t>
            </a:r>
          </a:p>
          <a:p>
            <a:r>
              <a:rPr lang="en-US">
                <a:latin typeface="Verdana" pitchFamily="34" charset="0"/>
              </a:rPr>
              <a:t/>
            </a:r>
            <a:br>
              <a:rPr lang="en-US">
                <a:latin typeface="Verdana" pitchFamily="34" charset="0"/>
              </a:rPr>
            </a:br>
            <a:r>
              <a:rPr lang="en-US">
                <a:latin typeface="Verdana" pitchFamily="34" charset="0"/>
              </a:rPr>
              <a:t>'The elephant in the room' (idiom)- a major or controversial problem that is not discussed.</a:t>
            </a:r>
          </a:p>
          <a:p>
            <a:endParaRPr lang="en-US">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304800" y="531813"/>
            <a:ext cx="3429000" cy="6124754"/>
          </a:xfrm>
          <a:prstGeom prst="rect">
            <a:avLst/>
          </a:prstGeom>
          <a:noFill/>
          <a:ln w="9525">
            <a:noFill/>
            <a:miter lim="800000"/>
            <a:headEnd/>
            <a:tailEnd/>
          </a:ln>
        </p:spPr>
        <p:txBody>
          <a:bodyPr>
            <a:spAutoFit/>
          </a:bodyPr>
          <a:lstStyle/>
          <a:p>
            <a:pPr>
              <a:defRPr/>
            </a:pPr>
            <a:r>
              <a:rPr lang="en-US" b="1" dirty="0">
                <a:latin typeface="Verdana" pitchFamily="34" charset="0"/>
              </a:rPr>
              <a:t>Mask of Benevolence</a:t>
            </a:r>
          </a:p>
          <a:p>
            <a:pPr>
              <a:defRPr/>
            </a:pPr>
            <a:r>
              <a:rPr lang="en-US" sz="1400" dirty="0">
                <a:latin typeface="Verdana" pitchFamily="34" charset="0"/>
              </a:rPr>
              <a:t>30x40 inch, oil on canvas</a:t>
            </a:r>
          </a:p>
          <a:p>
            <a:pPr>
              <a:defRPr/>
            </a:pPr>
            <a:endParaRPr lang="en-US" dirty="0">
              <a:latin typeface="Verdana" pitchFamily="34" charset="0"/>
            </a:endParaRPr>
          </a:p>
          <a:p>
            <a:pPr>
              <a:defRPr/>
            </a:pPr>
            <a:endParaRPr lang="en-US" dirty="0">
              <a:latin typeface="Verdana" pitchFamily="34" charset="0"/>
            </a:endParaRPr>
          </a:p>
          <a:p>
            <a:pPr>
              <a:defRPr/>
            </a:pPr>
            <a:r>
              <a:rPr lang="en-US" dirty="0">
                <a:latin typeface="Verdana" pitchFamily="34" charset="0"/>
              </a:rPr>
              <a:t>I learned about</a:t>
            </a:r>
          </a:p>
          <a:p>
            <a:pPr>
              <a:defRPr/>
            </a:pPr>
            <a:r>
              <a:rPr lang="en-US" dirty="0">
                <a:latin typeface="Verdana" pitchFamily="34" charset="0"/>
              </a:rPr>
              <a:t>the </a:t>
            </a:r>
            <a:r>
              <a:rPr lang="en-US" b="1" dirty="0">
                <a:solidFill>
                  <a:schemeClr val="bg2">
                    <a:lumMod val="60000"/>
                    <a:lumOff val="40000"/>
                  </a:schemeClr>
                </a:solidFill>
                <a:latin typeface="Verdana" pitchFamily="34" charset="0"/>
              </a:rPr>
              <a:t>blue tape</a:t>
            </a:r>
          </a:p>
          <a:p>
            <a:pPr>
              <a:defRPr/>
            </a:pPr>
            <a:r>
              <a:rPr lang="en-US" dirty="0">
                <a:latin typeface="Verdana" pitchFamily="34" charset="0"/>
              </a:rPr>
              <a:t>from </a:t>
            </a:r>
            <a:r>
              <a:rPr lang="en-US" dirty="0" err="1">
                <a:latin typeface="Verdana" pitchFamily="34" charset="0"/>
              </a:rPr>
              <a:t>Audism</a:t>
            </a:r>
            <a:r>
              <a:rPr lang="en-US" dirty="0">
                <a:latin typeface="Verdana" pitchFamily="34" charset="0"/>
              </a:rPr>
              <a:t> Free</a:t>
            </a:r>
          </a:p>
          <a:p>
            <a:pPr>
              <a:defRPr/>
            </a:pPr>
            <a:r>
              <a:rPr lang="en-US" dirty="0">
                <a:latin typeface="Verdana" pitchFamily="34" charset="0"/>
              </a:rPr>
              <a:t>America in </a:t>
            </a:r>
          </a:p>
          <a:p>
            <a:pPr>
              <a:defRPr/>
            </a:pPr>
            <a:r>
              <a:rPr lang="en-US" dirty="0">
                <a:latin typeface="Verdana" pitchFamily="34" charset="0"/>
              </a:rPr>
              <a:t>Washington, DC, 2011.</a:t>
            </a:r>
          </a:p>
          <a:p>
            <a:pPr>
              <a:defRPr/>
            </a:pPr>
            <a:r>
              <a:rPr lang="en-US" dirty="0">
                <a:latin typeface="Verdana" pitchFamily="34" charset="0"/>
              </a:rPr>
              <a:t> </a:t>
            </a:r>
            <a:br>
              <a:rPr lang="en-US" dirty="0">
                <a:latin typeface="Verdana" pitchFamily="34" charset="0"/>
              </a:rPr>
            </a:br>
            <a:r>
              <a:rPr lang="en-US" dirty="0">
                <a:latin typeface="Verdana" pitchFamily="34" charset="0"/>
              </a:rPr>
              <a:t>I used blue tape in this painting</a:t>
            </a:r>
            <a:r>
              <a:rPr lang="en-US" dirty="0" smtClean="0">
                <a:latin typeface="Verdana" pitchFamily="34" charset="0"/>
              </a:rPr>
              <a:t>.</a:t>
            </a:r>
          </a:p>
          <a:p>
            <a:pPr>
              <a:defRPr/>
            </a:pPr>
            <a:endParaRPr lang="en-US" dirty="0">
              <a:latin typeface="Verdana" pitchFamily="34" charset="0"/>
            </a:endParaRPr>
          </a:p>
          <a:p>
            <a:pPr>
              <a:defRPr/>
            </a:pPr>
            <a:r>
              <a:rPr lang="en-US" dirty="0" smtClean="0">
                <a:latin typeface="Verdana" pitchFamily="34" charset="0"/>
              </a:rPr>
              <a:t>Symbol in painting:</a:t>
            </a:r>
          </a:p>
          <a:p>
            <a:pPr>
              <a:defRPr/>
            </a:pPr>
            <a:r>
              <a:rPr lang="en-US" b="1" dirty="0" smtClean="0">
                <a:solidFill>
                  <a:schemeClr val="bg2">
                    <a:lumMod val="60000"/>
                    <a:lumOff val="40000"/>
                  </a:schemeClr>
                </a:solidFill>
                <a:latin typeface="Verdana" pitchFamily="34" charset="0"/>
              </a:rPr>
              <a:t>BLUE TAPE</a:t>
            </a:r>
          </a:p>
          <a:p>
            <a:pPr>
              <a:defRPr/>
            </a:pPr>
            <a:endParaRPr lang="en-US" b="1" dirty="0">
              <a:solidFill>
                <a:schemeClr val="bg2">
                  <a:lumMod val="60000"/>
                  <a:lumOff val="40000"/>
                </a:schemeClr>
              </a:solidFill>
              <a:latin typeface="Verdana" pitchFamily="34" charset="0"/>
            </a:endParaRPr>
          </a:p>
          <a:p>
            <a:pPr>
              <a:defRPr/>
            </a:pPr>
            <a:r>
              <a:rPr lang="en-US" dirty="0" smtClean="0">
                <a:latin typeface="Verdana" pitchFamily="34" charset="0"/>
              </a:rPr>
              <a:t>Definition:</a:t>
            </a:r>
          </a:p>
          <a:p>
            <a:pPr>
              <a:defRPr/>
            </a:pPr>
            <a:r>
              <a:rPr lang="en-US" b="1" dirty="0" err="1" smtClean="0">
                <a:solidFill>
                  <a:schemeClr val="bg2">
                    <a:lumMod val="60000"/>
                    <a:lumOff val="40000"/>
                  </a:schemeClr>
                </a:solidFill>
                <a:latin typeface="Verdana" pitchFamily="34" charset="0"/>
              </a:rPr>
              <a:t>Audism</a:t>
            </a:r>
            <a:endParaRPr lang="en-US" b="1" dirty="0" smtClean="0">
              <a:solidFill>
                <a:schemeClr val="bg2">
                  <a:lumMod val="60000"/>
                  <a:lumOff val="40000"/>
                </a:schemeClr>
              </a:solidFill>
              <a:latin typeface="Verdana" pitchFamily="34" charset="0"/>
            </a:endParaRPr>
          </a:p>
          <a:p>
            <a:pPr>
              <a:defRPr/>
            </a:pPr>
            <a:r>
              <a:rPr lang="en-US" b="1" dirty="0" smtClean="0">
                <a:solidFill>
                  <a:schemeClr val="bg2">
                    <a:lumMod val="60000"/>
                    <a:lumOff val="40000"/>
                  </a:schemeClr>
                </a:solidFill>
                <a:latin typeface="Verdana" pitchFamily="34" charset="0"/>
              </a:rPr>
              <a:t>ASL prohibited</a:t>
            </a:r>
          </a:p>
          <a:p>
            <a:pPr>
              <a:defRPr/>
            </a:pPr>
            <a:r>
              <a:rPr lang="en-US" b="1" dirty="0" smtClean="0">
                <a:solidFill>
                  <a:schemeClr val="bg2">
                    <a:lumMod val="60000"/>
                    <a:lumOff val="40000"/>
                  </a:schemeClr>
                </a:solidFill>
                <a:latin typeface="Verdana" pitchFamily="34" charset="0"/>
              </a:rPr>
              <a:t>Trapped</a:t>
            </a:r>
          </a:p>
          <a:p>
            <a:pPr>
              <a:defRPr/>
            </a:pPr>
            <a:r>
              <a:rPr lang="en-US" b="1" dirty="0" smtClean="0">
                <a:solidFill>
                  <a:schemeClr val="bg2">
                    <a:lumMod val="60000"/>
                    <a:lumOff val="40000"/>
                  </a:schemeClr>
                </a:solidFill>
                <a:latin typeface="Verdana" pitchFamily="34" charset="0"/>
              </a:rPr>
              <a:t>Labeled</a:t>
            </a:r>
          </a:p>
          <a:p>
            <a:pPr>
              <a:defRPr/>
            </a:pPr>
            <a:r>
              <a:rPr lang="en-US" b="1" dirty="0" smtClean="0">
                <a:solidFill>
                  <a:schemeClr val="bg2">
                    <a:lumMod val="60000"/>
                    <a:lumOff val="40000"/>
                  </a:schemeClr>
                </a:solidFill>
                <a:latin typeface="Verdana" pitchFamily="34" charset="0"/>
              </a:rPr>
              <a:t>Tied-down</a:t>
            </a:r>
          </a:p>
        </p:txBody>
      </p:sp>
      <p:pic>
        <p:nvPicPr>
          <p:cNvPr id="9219" name="Picture 6" descr="screen-shot-2011-07-30-at-5-36-13-pm.png"/>
          <p:cNvPicPr>
            <a:picLocks noChangeAspect="1"/>
          </p:cNvPicPr>
          <p:nvPr/>
        </p:nvPicPr>
        <p:blipFill>
          <a:blip r:embed="rId2" cstate="print">
            <a:lum contrast="20000"/>
          </a:blip>
          <a:srcRect l="61790" t="65723" r="4378" b="2142"/>
          <a:stretch>
            <a:fillRect/>
          </a:stretch>
        </p:blipFill>
        <p:spPr bwMode="auto">
          <a:xfrm>
            <a:off x="3276600" y="4572000"/>
            <a:ext cx="3886200" cy="2286000"/>
          </a:xfrm>
          <a:prstGeom prst="rect">
            <a:avLst/>
          </a:prstGeom>
          <a:noFill/>
          <a:ln w="9525">
            <a:noFill/>
            <a:miter lim="800000"/>
            <a:headEnd/>
            <a:tailEnd/>
          </a:ln>
        </p:spPr>
      </p:pic>
      <p:pic>
        <p:nvPicPr>
          <p:cNvPr id="9220" name="Picture 4" descr="maskofbenevolenceMED.jpg"/>
          <p:cNvPicPr>
            <a:picLocks noChangeAspect="1"/>
          </p:cNvPicPr>
          <p:nvPr/>
        </p:nvPicPr>
        <p:blipFill>
          <a:blip r:embed="rId3" cstate="print"/>
          <a:srcRect/>
          <a:stretch>
            <a:fillRect/>
          </a:stretch>
        </p:blipFill>
        <p:spPr bwMode="auto">
          <a:xfrm>
            <a:off x="3124200" y="152400"/>
            <a:ext cx="5822950" cy="43799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truthseekersMED.jpg"/>
          <p:cNvPicPr>
            <a:picLocks noChangeAspect="1"/>
          </p:cNvPicPr>
          <p:nvPr/>
        </p:nvPicPr>
        <p:blipFill>
          <a:blip r:embed="rId2" cstate="print"/>
          <a:srcRect/>
          <a:stretch>
            <a:fillRect/>
          </a:stretch>
        </p:blipFill>
        <p:spPr bwMode="auto">
          <a:xfrm>
            <a:off x="3916363" y="381000"/>
            <a:ext cx="4935537" cy="6172200"/>
          </a:xfrm>
          <a:prstGeom prst="rect">
            <a:avLst/>
          </a:prstGeom>
          <a:noFill/>
          <a:ln w="9525">
            <a:noFill/>
            <a:miter lim="800000"/>
            <a:headEnd/>
            <a:tailEnd/>
          </a:ln>
        </p:spPr>
      </p:pic>
      <p:sp>
        <p:nvSpPr>
          <p:cNvPr id="10243" name="TextBox 2"/>
          <p:cNvSpPr txBox="1">
            <a:spLocks noChangeArrowheads="1"/>
          </p:cNvSpPr>
          <p:nvPr/>
        </p:nvSpPr>
        <p:spPr bwMode="auto">
          <a:xfrm>
            <a:off x="381000" y="1143000"/>
            <a:ext cx="3581400" cy="3354388"/>
          </a:xfrm>
          <a:prstGeom prst="rect">
            <a:avLst/>
          </a:prstGeom>
          <a:noFill/>
          <a:ln w="9525">
            <a:noFill/>
            <a:miter lim="800000"/>
            <a:headEnd/>
            <a:tailEnd/>
          </a:ln>
        </p:spPr>
        <p:txBody>
          <a:bodyPr>
            <a:spAutoFit/>
          </a:bodyPr>
          <a:lstStyle/>
          <a:p>
            <a:r>
              <a:rPr lang="en-US" b="1">
                <a:latin typeface="Verdana" pitchFamily="34" charset="0"/>
              </a:rPr>
              <a:t>Truth Seekers</a:t>
            </a:r>
          </a:p>
          <a:p>
            <a:r>
              <a:rPr lang="en-US" sz="1400">
                <a:latin typeface="Verdana" pitchFamily="34" charset="0"/>
              </a:rPr>
              <a:t>8x10inch, oil on canvas</a:t>
            </a:r>
          </a:p>
          <a:p>
            <a:endParaRPr lang="en-US">
              <a:latin typeface="Verdana" pitchFamily="34" charset="0"/>
            </a:endParaRPr>
          </a:p>
          <a:p>
            <a:endParaRPr lang="en-US">
              <a:latin typeface="Verdana" pitchFamily="34" charset="0"/>
            </a:endParaRPr>
          </a:p>
          <a:p>
            <a:r>
              <a:rPr lang="en-US">
                <a:latin typeface="Verdana" pitchFamily="34" charset="0"/>
              </a:rPr>
              <a:t>De’VIA artists are </a:t>
            </a:r>
          </a:p>
          <a:p>
            <a:r>
              <a:rPr lang="en-US">
                <a:latin typeface="Verdana" pitchFamily="34" charset="0"/>
              </a:rPr>
              <a:t>truth seekers. </a:t>
            </a:r>
          </a:p>
          <a:p>
            <a:endParaRPr lang="en-US">
              <a:latin typeface="Verdana" pitchFamily="34" charset="0"/>
            </a:endParaRPr>
          </a:p>
          <a:p>
            <a:r>
              <a:rPr lang="en-US">
                <a:latin typeface="Verdana" pitchFamily="34" charset="0"/>
              </a:rPr>
              <a:t>What they see, </a:t>
            </a:r>
          </a:p>
          <a:p>
            <a:r>
              <a:rPr lang="en-US">
                <a:latin typeface="Verdana" pitchFamily="34" charset="0"/>
              </a:rPr>
              <a:t>they paint the truth.</a:t>
            </a:r>
          </a:p>
          <a:p>
            <a:endParaRPr lang="en-US">
              <a:latin typeface="Verdana" pitchFamily="34" charset="0"/>
            </a:endParaRPr>
          </a:p>
          <a:p>
            <a:r>
              <a:rPr lang="en-US">
                <a:latin typeface="Verdana" pitchFamily="34" charset="0"/>
              </a:rPr>
              <a:t>The truth goes out to the community.</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1182</TotalTime>
  <Words>469</Words>
  <Application>Microsoft Office PowerPoint</Application>
  <PresentationFormat>On-screen Show (4:3)</PresentationFormat>
  <Paragraphs>144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Deafhood to Artivism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Deafhood to Artivism</dc:title>
  <dc:creator>Nancy Rourke</dc:creator>
  <cp:lastModifiedBy>Nancy Rourke</cp:lastModifiedBy>
  <cp:revision>103</cp:revision>
  <dcterms:created xsi:type="dcterms:W3CDTF">2013-10-01T14:59:21Z</dcterms:created>
  <dcterms:modified xsi:type="dcterms:W3CDTF">2013-10-04T03:03:35Z</dcterms:modified>
</cp:coreProperties>
</file>